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8" r:id="rId1"/>
  </p:sldMasterIdLst>
  <p:sldIdLst>
    <p:sldId id="256" r:id="rId2"/>
    <p:sldId id="257" r:id="rId3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C7FBE-3834-4941-9BE5-694204E3A56F}" v="1" dt="2026-09-28T08:11:03.691"/>
    <p1510:client id="{EC9B5379-C6D7-D6FF-6DD9-56A761A09958}" v="7" dt="2026-09-28T08:06:24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2583322"/>
            <a:ext cx="4703192" cy="3030771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5714627"/>
            <a:ext cx="3842816" cy="1569009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bg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9321558"/>
            <a:ext cx="904469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9321558"/>
            <a:ext cx="3950650" cy="584442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1075345"/>
            <a:ext cx="6004192" cy="772730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86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17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1879744"/>
            <a:ext cx="5407296" cy="4120620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6090252"/>
            <a:ext cx="5407296" cy="1651468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9321558"/>
            <a:ext cx="912605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9321558"/>
            <a:ext cx="3950650" cy="58444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40860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3302001"/>
            <a:ext cx="2501880" cy="517313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3302001"/>
            <a:ext cx="2501880" cy="5173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82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80332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4774190"/>
            <a:ext cx="2501879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3394089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4774190"/>
            <a:ext cx="2501880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3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1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84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3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9011" y="990602"/>
            <a:ext cx="2931795" cy="7475361"/>
          </a:xfr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013"/>
            </a:lvl3pPr>
            <a:lvl4pPr>
              <a:defRPr sz="1013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830"/>
            <a:ext cx="2168843" cy="4349303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424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300" baseline="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11817" y="2"/>
            <a:ext cx="3746183" cy="9905999"/>
          </a:xfrm>
        </p:spPr>
        <p:txBody>
          <a:bodyPr anchor="t">
            <a:normAutofit/>
          </a:bodyPr>
          <a:lstStyle>
            <a:lvl1pPr marL="0" indent="0">
              <a:buNone/>
              <a:defRPr sz="1125"/>
            </a:lvl1pPr>
            <a:lvl2pPr marL="257175" indent="0">
              <a:buNone/>
              <a:defRPr sz="1125"/>
            </a:lvl2pPr>
            <a:lvl3pPr marL="514350" indent="0">
              <a:buNone/>
              <a:defRPr sz="1125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287"/>
            <a:ext cx="2168843" cy="434984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449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3315761"/>
            <a:ext cx="5400675" cy="51593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92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60598" y="901559"/>
            <a:ext cx="1118213" cy="75735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901559"/>
            <a:ext cx="4293394" cy="75735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0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02000"/>
            <a:ext cx="5400675" cy="5173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241" y="9321558"/>
            <a:ext cx="677572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27630" y="9321558"/>
            <a:ext cx="3532967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415" y="9321558"/>
            <a:ext cx="897914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 title="Side bar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487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</p:sldLayoutIdLs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kumimoji="1"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51435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kumimoji="1"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ubaru.co.jp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26A8021-25AE-F25E-5213-38E5F473AB71}"/>
              </a:ext>
            </a:extLst>
          </p:cNvPr>
          <p:cNvSpPr/>
          <p:nvPr/>
        </p:nvSpPr>
        <p:spPr>
          <a:xfrm>
            <a:off x="62628" y="149321"/>
            <a:ext cx="221710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令和８</a:t>
            </a:r>
            <a:r>
              <a:rPr lang="en-US" altLang="ja-JP" b="1">
                <a:ln w="0"/>
                <a:latin typeface="+mj-ea"/>
                <a:ea typeface="+mj-ea"/>
              </a:rPr>
              <a:t>(2026)</a:t>
            </a:r>
            <a:r>
              <a:rPr lang="ja-JP" altLang="en-US" b="1">
                <a:ln w="0"/>
                <a:latin typeface="+mj-ea"/>
                <a:ea typeface="+mj-ea"/>
              </a:rPr>
              <a:t>年度</a:t>
            </a:r>
            <a:endParaRPr lang="ja-JP" altLang="en-US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8538957-7885-FA0B-6C2E-A006DE0BF644}"/>
              </a:ext>
            </a:extLst>
          </p:cNvPr>
          <p:cNvSpPr>
            <a:spLocks/>
          </p:cNvSpPr>
          <p:nvPr/>
        </p:nvSpPr>
        <p:spPr>
          <a:xfrm>
            <a:off x="5170124" y="2985881"/>
            <a:ext cx="1491595" cy="41079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参加費：無料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4728D1FB-8AC5-1755-BD61-60A09626BCFE}"/>
              </a:ext>
            </a:extLst>
          </p:cNvPr>
          <p:cNvSpPr/>
          <p:nvPr/>
        </p:nvSpPr>
        <p:spPr>
          <a:xfrm>
            <a:off x="458091" y="1937013"/>
            <a:ext cx="720000" cy="54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日時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10E8221F-D208-0143-BE14-3215BACE3DB8}"/>
              </a:ext>
            </a:extLst>
          </p:cNvPr>
          <p:cNvSpPr/>
          <p:nvPr/>
        </p:nvSpPr>
        <p:spPr>
          <a:xfrm>
            <a:off x="486612" y="2969406"/>
            <a:ext cx="720000" cy="54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場所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C16ABFC-EC65-77E2-2ED8-A91FECCACE0F}"/>
              </a:ext>
            </a:extLst>
          </p:cNvPr>
          <p:cNvSpPr/>
          <p:nvPr/>
        </p:nvSpPr>
        <p:spPr>
          <a:xfrm>
            <a:off x="502607" y="3748559"/>
            <a:ext cx="720000" cy="54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対象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5C82BCA-4FCE-CE3C-C10E-6F76C1B7C15C}"/>
              </a:ext>
            </a:extLst>
          </p:cNvPr>
          <p:cNvSpPr/>
          <p:nvPr/>
        </p:nvSpPr>
        <p:spPr>
          <a:xfrm>
            <a:off x="1235133" y="1922670"/>
            <a:ext cx="5543689" cy="1038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令和８</a:t>
            </a:r>
            <a: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(2026)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年　</a:t>
            </a:r>
            <a:b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</a:t>
            </a:r>
            <a:r>
              <a:rPr lang="ja-JP" altLang="en-US" sz="2800" b="1">
                <a:ln w="0"/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ja-JP" sz="28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11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月</a:t>
            </a:r>
            <a:r>
              <a:rPr lang="en-US" altLang="ja-JP" sz="28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17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日</a:t>
            </a:r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火</a:t>
            </a:r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】</a:t>
            </a:r>
            <a:r>
              <a:rPr lang="en-US" altLang="ja-JP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12:00</a:t>
            </a:r>
            <a:r>
              <a:rPr lang="ja-JP" altLang="en-US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～</a:t>
            </a:r>
            <a:r>
              <a:rPr lang="en-US" altLang="ja-JP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14:40</a:t>
            </a:r>
            <a:br>
              <a:rPr lang="en-US" altLang="ja-JP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ja-JP" sz="16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                    </a:t>
            </a:r>
            <a:r>
              <a:rPr lang="ja-JP" altLang="en-US" sz="16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6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※11:30</a:t>
            </a:r>
            <a:r>
              <a:rPr lang="ja-JP" altLang="en-US" sz="16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葛生あくとプラザ駐車場集合）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56F4D79-8ECE-2AEC-2500-CC07078E2169}"/>
              </a:ext>
            </a:extLst>
          </p:cNvPr>
          <p:cNvSpPr/>
          <p:nvPr/>
        </p:nvSpPr>
        <p:spPr>
          <a:xfrm>
            <a:off x="1377004" y="2988347"/>
            <a:ext cx="5284715" cy="7453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スバル研究実験センター</a:t>
            </a:r>
            <a:endParaRPr lang="en-US" altLang="ja-JP" sz="20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4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　〒</a:t>
            </a:r>
            <a:r>
              <a:rPr lang="en-US" altLang="ja-JP" sz="1400">
                <a:ln w="0"/>
                <a:solidFill>
                  <a:schemeClr val="tx1"/>
                </a:solidFill>
                <a:latin typeface="+mj-ea"/>
                <a:ea typeface="+mj-ea"/>
              </a:rPr>
              <a:t>327-0512</a:t>
            </a:r>
            <a:r>
              <a:rPr lang="ja-JP" altLang="en-US" sz="1400">
                <a:ln w="0"/>
                <a:solidFill>
                  <a:schemeClr val="tx1"/>
                </a:solidFill>
                <a:latin typeface="+mj-ea"/>
                <a:ea typeface="+mj-ea"/>
              </a:rPr>
              <a:t>　佐野市豊代町</a:t>
            </a:r>
            <a:r>
              <a:rPr lang="en-US" altLang="ja-JP" sz="1400">
                <a:ln w="0"/>
                <a:solidFill>
                  <a:schemeClr val="tx1"/>
                </a:solidFill>
                <a:latin typeface="+mj-ea"/>
                <a:ea typeface="+mj-ea"/>
              </a:rPr>
              <a:t>1100</a:t>
            </a:r>
          </a:p>
          <a:p>
            <a:r>
              <a:rPr lang="ja-JP" altLang="en-US" sz="1400">
                <a:ln w="0"/>
                <a:solidFill>
                  <a:schemeClr val="tx1"/>
                </a:solidFill>
                <a:latin typeface="+mj-ea"/>
                <a:ea typeface="+mj-ea"/>
              </a:rPr>
              <a:t>　　</a:t>
            </a:r>
            <a:r>
              <a:rPr lang="ja-JP" altLang="en-US" sz="1400" b="1">
                <a:ln w="0"/>
                <a:solidFill>
                  <a:schemeClr val="tx1"/>
                </a:solidFill>
                <a:latin typeface="+mj-ea"/>
                <a:ea typeface="+mj-ea"/>
              </a:rPr>
              <a:t>（</a:t>
            </a:r>
            <a:r>
              <a:rPr lang="en-US" altLang="ja-JP" sz="1400" b="1">
                <a:ln w="0"/>
                <a:solidFill>
                  <a:schemeClr val="tx1"/>
                </a:solidFill>
                <a:latin typeface="+mj-ea"/>
                <a:ea typeface="+mj-ea"/>
              </a:rPr>
              <a:t>※</a:t>
            </a:r>
            <a:r>
              <a:rPr lang="ja-JP" altLang="en-US" sz="1400" b="1">
                <a:ln w="0"/>
                <a:solidFill>
                  <a:schemeClr val="tx1"/>
                </a:solidFill>
                <a:latin typeface="+mj-ea"/>
                <a:ea typeface="+mj-ea"/>
              </a:rPr>
              <a:t>葛生あくとプラザ駐車場からバスで送迎します。）</a:t>
            </a:r>
            <a:endParaRPr lang="ja-JP" altLang="en-US" sz="12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3D61A78-192B-B083-E676-2A78F2F97AEE}"/>
              </a:ext>
            </a:extLst>
          </p:cNvPr>
          <p:cNvSpPr/>
          <p:nvPr/>
        </p:nvSpPr>
        <p:spPr>
          <a:xfrm>
            <a:off x="1534405" y="3777493"/>
            <a:ext cx="4170310" cy="668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県内ものづくり企業、</a:t>
            </a:r>
            <a:r>
              <a:rPr lang="ja-JP" altLang="en-US" b="1">
                <a:ln w="0"/>
                <a:solidFill>
                  <a:schemeClr val="tx1"/>
                </a:solidFill>
                <a:latin typeface="+mj-ea"/>
                <a:ea typeface="+mj-ea"/>
              </a:rPr>
              <a:t>産業支援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機関等</a:t>
            </a:r>
            <a:b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ja-JP" b="1">
                <a:ln w="0"/>
                <a:solidFill>
                  <a:schemeClr val="tx1"/>
                </a:solidFill>
                <a:latin typeface="+mj-ea"/>
                <a:ea typeface="+mj-ea"/>
              </a:rPr>
              <a:t>22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名程度</a:t>
            </a:r>
            <a: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(※1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社</a:t>
            </a:r>
            <a: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2</a:t>
            </a:r>
            <a:r>
              <a:rPr lang="ja-JP" altLang="en-US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名まで</a:t>
            </a:r>
            <a:r>
              <a:rPr lang="en-US" altLang="ja-JP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16" name="矢印: 五方向 15">
            <a:extLst>
              <a:ext uri="{FF2B5EF4-FFF2-40B4-BE49-F238E27FC236}">
                <a16:creationId xmlns:a16="http://schemas.microsoft.com/office/drawing/2014/main" id="{C0A01D3D-6090-2074-1A54-04907FEB7BC8}"/>
              </a:ext>
            </a:extLst>
          </p:cNvPr>
          <p:cNvSpPr/>
          <p:nvPr/>
        </p:nvSpPr>
        <p:spPr>
          <a:xfrm>
            <a:off x="1011239" y="4448856"/>
            <a:ext cx="936000" cy="432000"/>
          </a:xfrm>
          <a:prstGeom prst="homePlate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第</a:t>
            </a:r>
            <a:r>
              <a:rPr kumimoji="1" lang="en-US" altLang="ja-JP" sz="2400" b="1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部</a:t>
            </a:r>
          </a:p>
        </p:txBody>
      </p:sp>
      <p:sp>
        <p:nvSpPr>
          <p:cNvPr id="17" name="矢印: 五方向 16">
            <a:extLst>
              <a:ext uri="{FF2B5EF4-FFF2-40B4-BE49-F238E27FC236}">
                <a16:creationId xmlns:a16="http://schemas.microsoft.com/office/drawing/2014/main" id="{8F3616E8-1007-2AC7-9FF2-C9B1047D6F6C}"/>
              </a:ext>
            </a:extLst>
          </p:cNvPr>
          <p:cNvSpPr/>
          <p:nvPr/>
        </p:nvSpPr>
        <p:spPr>
          <a:xfrm>
            <a:off x="1011239" y="5116992"/>
            <a:ext cx="936000" cy="432000"/>
          </a:xfrm>
          <a:prstGeom prst="homePlate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第</a:t>
            </a:r>
            <a:r>
              <a:rPr kumimoji="1" lang="en-US" altLang="ja-JP" sz="2400" b="1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部</a:t>
            </a:r>
          </a:p>
        </p:txBody>
      </p:sp>
      <p:sp>
        <p:nvSpPr>
          <p:cNvPr id="18" name="矢印: 五方向 17">
            <a:extLst>
              <a:ext uri="{FF2B5EF4-FFF2-40B4-BE49-F238E27FC236}">
                <a16:creationId xmlns:a16="http://schemas.microsoft.com/office/drawing/2014/main" id="{EDCFF103-3204-4BF1-1B64-AE0A63534BA9}"/>
              </a:ext>
            </a:extLst>
          </p:cNvPr>
          <p:cNvSpPr/>
          <p:nvPr/>
        </p:nvSpPr>
        <p:spPr>
          <a:xfrm>
            <a:off x="1042951" y="5896756"/>
            <a:ext cx="936000" cy="432000"/>
          </a:xfrm>
          <a:prstGeom prst="homePlate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第</a:t>
            </a:r>
            <a:r>
              <a:rPr kumimoji="1" lang="en-US" altLang="ja-JP" sz="2400" b="1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kumimoji="1" lang="ja-JP" altLang="en-US" b="1">
                <a:solidFill>
                  <a:schemeClr val="bg1"/>
                </a:solidFill>
                <a:latin typeface="+mj-ea"/>
                <a:ea typeface="+mj-ea"/>
              </a:rPr>
              <a:t>部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C3DE7E-0B99-2389-96E6-2B91C143F7D6}"/>
              </a:ext>
            </a:extLst>
          </p:cNvPr>
          <p:cNvSpPr/>
          <p:nvPr/>
        </p:nvSpPr>
        <p:spPr>
          <a:xfrm>
            <a:off x="1857174" y="4406633"/>
            <a:ext cx="4804545" cy="517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000" b="1">
                <a:ln w="0"/>
                <a:solidFill>
                  <a:schemeClr val="tx1"/>
                </a:solidFill>
                <a:latin typeface="+mj-ea"/>
                <a:ea typeface="+mj-ea"/>
              </a:rPr>
              <a:t>　テストコース　見学</a:t>
            </a:r>
            <a:endParaRPr lang="en-US" altLang="ja-JP" sz="2000" b="1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1E96B77-42CB-28A1-36E3-F23887D79474}"/>
              </a:ext>
            </a:extLst>
          </p:cNvPr>
          <p:cNvSpPr/>
          <p:nvPr/>
        </p:nvSpPr>
        <p:spPr>
          <a:xfrm>
            <a:off x="2105343" y="4924354"/>
            <a:ext cx="4396038" cy="487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技術セミナー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B10192B-5D14-1563-6729-07C579DC3E44}"/>
              </a:ext>
            </a:extLst>
          </p:cNvPr>
          <p:cNvSpPr/>
          <p:nvPr/>
        </p:nvSpPr>
        <p:spPr>
          <a:xfrm>
            <a:off x="2016529" y="5297681"/>
            <a:ext cx="4183215" cy="526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・</a:t>
            </a:r>
            <a: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SUBARU</a:t>
            </a: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の安全、先進技術について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・質疑応答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2450673C-78AA-37DD-903F-900263D262CD}"/>
              </a:ext>
            </a:extLst>
          </p:cNvPr>
          <p:cNvSpPr/>
          <p:nvPr/>
        </p:nvSpPr>
        <p:spPr>
          <a:xfrm>
            <a:off x="108792" y="8504771"/>
            <a:ext cx="1008000" cy="54000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お申込み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お問合せ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2C863D2-7F70-809B-E1E1-B08E1B5AA458}"/>
              </a:ext>
            </a:extLst>
          </p:cNvPr>
          <p:cNvSpPr/>
          <p:nvPr/>
        </p:nvSpPr>
        <p:spPr>
          <a:xfrm>
            <a:off x="1171182" y="8461273"/>
            <a:ext cx="5607640" cy="697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別紙「参加申込票」に必要事項を御記入の上、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10</a:t>
            </a: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月</a:t>
            </a:r>
            <a: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30</a:t>
            </a: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日（金）までにメール等でお申込みください。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ja-JP" sz="13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※</a:t>
            </a:r>
            <a:r>
              <a:rPr lang="ja-JP" altLang="en-US" sz="13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定員となり次第終了</a:t>
            </a:r>
            <a:r>
              <a:rPr lang="en-US" altLang="ja-JP" sz="13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※</a:t>
            </a:r>
            <a:r>
              <a:rPr lang="ja-JP" altLang="en-US" sz="13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主催者判断で参加をお断りする場合があります。</a:t>
            </a:r>
            <a:endParaRPr lang="en-US" altLang="ja-JP" sz="1300" b="1" u="sng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58514F4-0551-0BA4-D053-46928DDF02D9}"/>
              </a:ext>
            </a:extLst>
          </p:cNvPr>
          <p:cNvSpPr/>
          <p:nvPr/>
        </p:nvSpPr>
        <p:spPr>
          <a:xfrm>
            <a:off x="108792" y="9355941"/>
            <a:ext cx="1008000" cy="32400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主催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561AFDE-C5B2-7636-8E0D-BA0A7DA74B29}"/>
              </a:ext>
            </a:extLst>
          </p:cNvPr>
          <p:cNvSpPr/>
          <p:nvPr/>
        </p:nvSpPr>
        <p:spPr>
          <a:xfrm>
            <a:off x="1251682" y="9189832"/>
            <a:ext cx="5426586" cy="694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栃木県・とちぎ自動車産業振興協議会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de-DE" sz="11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栃木県産業労働観光部工業振興課ものづくり企業支援室</a:t>
            </a:r>
            <a:r>
              <a:rPr lang="ja-JP" altLang="en-US" sz="11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戦略産業振興チーム</a:t>
            </a:r>
            <a:endParaRPr lang="ja-JP" altLang="de-DE" sz="11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de-DE" altLang="ja-JP" sz="11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E-mail:</a:t>
            </a:r>
            <a:r>
              <a:rPr lang="de-DE" altLang="ja-JP" sz="1100">
                <a:ln w="0"/>
                <a:solidFill>
                  <a:schemeClr val="tx1"/>
                </a:solidFill>
                <a:latin typeface="+mj-ea"/>
                <a:ea typeface="+mj-ea"/>
              </a:rPr>
              <a:t>jidousha</a:t>
            </a:r>
            <a:r>
              <a:rPr lang="de-DE" altLang="ja-JP" sz="11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@pref.tochigi.lg.jp TEL:028-623-3249</a:t>
            </a:r>
            <a:endParaRPr lang="en-US" altLang="ja-JP" sz="11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4A1E3A-65B3-B9C0-8ACF-45073BF41527}"/>
              </a:ext>
            </a:extLst>
          </p:cNvPr>
          <p:cNvSpPr/>
          <p:nvPr/>
        </p:nvSpPr>
        <p:spPr>
          <a:xfrm>
            <a:off x="2105343" y="5892670"/>
            <a:ext cx="4396038" cy="487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0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技術資料館　見学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CF63F6C-68C1-3CB1-C7DA-86FB72FE46EC}"/>
              </a:ext>
            </a:extLst>
          </p:cNvPr>
          <p:cNvSpPr/>
          <p:nvPr/>
        </p:nvSpPr>
        <p:spPr>
          <a:xfrm>
            <a:off x="62628" y="6973105"/>
            <a:ext cx="4484318" cy="14773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2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</a:t>
            </a:r>
            <a:r>
              <a:rPr lang="ja-JP" altLang="en-US" sz="1300" b="1" cap="none" spc="0">
                <a:ln w="0"/>
                <a:solidFill>
                  <a:srgbClr val="FF0000"/>
                </a:solidFill>
                <a:latin typeface="+mj-ea"/>
                <a:ea typeface="+mj-ea"/>
              </a:rPr>
              <a:t>スバル研究実験センター</a:t>
            </a:r>
            <a:r>
              <a:rPr lang="ja-JP" altLang="en-US" sz="13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は、</a:t>
            </a:r>
            <a:r>
              <a:rPr lang="ja-JP" altLang="en-US" sz="1300" b="1" cap="none" spc="0">
                <a:ln w="0"/>
                <a:solidFill>
                  <a:srgbClr val="FF0000"/>
                </a:solidFill>
                <a:latin typeface="+mj-ea"/>
                <a:ea typeface="+mj-ea"/>
              </a:rPr>
              <a:t>実走試験による自動車性能開発の研究開発の拠点</a:t>
            </a:r>
            <a:r>
              <a:rPr lang="ja-JP" altLang="en-US" sz="13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として、自動車の走行性能に関する実験・評価を行っています。</a:t>
            </a:r>
            <a:endParaRPr lang="en-US" altLang="ja-JP" sz="13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3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本セミナーでは、</a:t>
            </a:r>
            <a:r>
              <a:rPr lang="en-US" altLang="ja-JP" sz="1300" b="1" cap="none" spc="0">
                <a:ln w="0"/>
                <a:solidFill>
                  <a:srgbClr val="FF0000"/>
                </a:solidFill>
                <a:latin typeface="+mj-ea"/>
                <a:ea typeface="+mj-ea"/>
              </a:rPr>
              <a:t>SUBARU</a:t>
            </a:r>
            <a:r>
              <a:rPr lang="ja-JP" altLang="en-US" sz="1300" b="1" cap="none" spc="0">
                <a:ln w="0"/>
                <a:solidFill>
                  <a:srgbClr val="FF0000"/>
                </a:solidFill>
                <a:latin typeface="+mj-ea"/>
                <a:ea typeface="+mj-ea"/>
              </a:rPr>
              <a:t>の方から技術に関するセミナー</a:t>
            </a:r>
            <a:r>
              <a:rPr lang="ja-JP" altLang="en-US" sz="13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を御講演いただき、さらに、</a:t>
            </a:r>
            <a:r>
              <a:rPr lang="ja-JP" altLang="en-US" sz="1300" b="1" cap="none" spc="0">
                <a:ln w="0"/>
                <a:solidFill>
                  <a:srgbClr val="FF0000"/>
                </a:solidFill>
                <a:latin typeface="+mj-ea"/>
                <a:ea typeface="+mj-ea"/>
              </a:rPr>
              <a:t>研究実験センターの見学</a:t>
            </a:r>
            <a:r>
              <a:rPr lang="ja-JP" altLang="en-US" sz="13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も実施する貴重な機会となっておりますので、奮ってご参加ください。</a:t>
            </a:r>
            <a:endParaRPr lang="en-US" altLang="ja-JP" sz="13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356B541-E958-8A6B-9C77-7C673F0F3A59}"/>
              </a:ext>
            </a:extLst>
          </p:cNvPr>
          <p:cNvSpPr/>
          <p:nvPr/>
        </p:nvSpPr>
        <p:spPr>
          <a:xfrm>
            <a:off x="62629" y="621435"/>
            <a:ext cx="673274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ja-JP" altLang="en-US" sz="3200" b="1">
                <a:ln w="22225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次世代のクルマづくり研究セミナー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2F64DAD-0768-9B2F-3A38-240259CC60B2}"/>
              </a:ext>
            </a:extLst>
          </p:cNvPr>
          <p:cNvSpPr/>
          <p:nvPr/>
        </p:nvSpPr>
        <p:spPr>
          <a:xfrm>
            <a:off x="62630" y="1077964"/>
            <a:ext cx="6732740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14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県では、次世代自動車技術の最新動向に関する理解促進を図るため、</a:t>
            </a:r>
            <a:endParaRPr lang="en-US" altLang="ja-JP" sz="14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4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株式会社</a:t>
            </a:r>
            <a:r>
              <a:rPr lang="en-US" altLang="ja-JP" sz="14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SUBARU</a:t>
            </a:r>
            <a:r>
              <a:rPr lang="ja-JP" altLang="en-US" sz="14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様に御協力いただき、「次世代のクルマづくり研究セミナー」を開催しますので、企業の皆様の積極的な御参加をお待ちしております。</a:t>
            </a:r>
          </a:p>
        </p:txBody>
      </p:sp>
      <p:pic>
        <p:nvPicPr>
          <p:cNvPr id="7" name="Picture 2" descr="スバル研究実験センター（SKC）">
            <a:extLst>
              <a:ext uri="{FF2B5EF4-FFF2-40B4-BE49-F238E27FC236}">
                <a16:creationId xmlns:a16="http://schemas.microsoft.com/office/drawing/2014/main" id="{A4E09275-E65B-5915-3C4B-E3935F837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156" y="7009880"/>
            <a:ext cx="2148214" cy="130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3EB33A7-5127-FD79-A149-E4534253D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658" y="0"/>
            <a:ext cx="1907342" cy="582667"/>
          </a:xfrm>
          <a:prstGeom prst="rect">
            <a:avLst/>
          </a:prstGeom>
        </p:spPr>
      </p:pic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CE51E081-357C-84A5-9D8E-F7D54D69705F}"/>
              </a:ext>
            </a:extLst>
          </p:cNvPr>
          <p:cNvSpPr/>
          <p:nvPr/>
        </p:nvSpPr>
        <p:spPr>
          <a:xfrm>
            <a:off x="163182" y="6521394"/>
            <a:ext cx="1008000" cy="32400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遵守事項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D926659D-DD28-C104-3C0F-07CA3A90D0AD}"/>
              </a:ext>
            </a:extLst>
          </p:cNvPr>
          <p:cNvSpPr/>
          <p:nvPr/>
        </p:nvSpPr>
        <p:spPr>
          <a:xfrm>
            <a:off x="1235133" y="6489340"/>
            <a:ext cx="5426586" cy="470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1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・撮影・録音は禁止です。</a:t>
            </a:r>
            <a:endParaRPr lang="en-US" altLang="ja-JP" sz="11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1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・参加が決まりましたら、誓約書のご提出をお願いいたします。</a:t>
            </a:r>
            <a:endParaRPr lang="en-US" altLang="ja-JP" sz="11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A0D0F0-0AFA-94F7-C429-5C7414C525E5}"/>
              </a:ext>
            </a:extLst>
          </p:cNvPr>
          <p:cNvSpPr txBox="1"/>
          <p:nvPr/>
        </p:nvSpPr>
        <p:spPr>
          <a:xfrm>
            <a:off x="5506492" y="8279925"/>
            <a:ext cx="13890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/>
              <a:t>（出典</a:t>
            </a:r>
            <a:r>
              <a:rPr lang="en-US" altLang="ja-JP" sz="800"/>
              <a:t>:</a:t>
            </a:r>
            <a:r>
              <a:rPr lang="ja-JP" altLang="en-US" sz="8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www.subaru.co.jp</a:t>
            </a:r>
            <a:r>
              <a:rPr lang="ja-JP" altLang="en-US" sz="800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4707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DDC7943-143A-836D-F50A-0C5A8692613B}"/>
              </a:ext>
            </a:extLst>
          </p:cNvPr>
          <p:cNvSpPr/>
          <p:nvPr/>
        </p:nvSpPr>
        <p:spPr>
          <a:xfrm>
            <a:off x="639372" y="5413261"/>
            <a:ext cx="5915827" cy="903512"/>
          </a:xfrm>
          <a:prstGeom prst="roundRect">
            <a:avLst>
              <a:gd name="adj" fmla="val 79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7AB8BC7-CB27-1DAD-D254-11EEAB6FC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62280"/>
              </p:ext>
            </p:extLst>
          </p:nvPr>
        </p:nvGraphicFramePr>
        <p:xfrm>
          <a:off x="495020" y="1286361"/>
          <a:ext cx="5915827" cy="2188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30136">
                  <a:extLst>
                    <a:ext uri="{9D8B030D-6E8A-4147-A177-3AD203B41FA5}">
                      <a16:colId xmlns:a16="http://schemas.microsoft.com/office/drawing/2014/main" val="1648808210"/>
                    </a:ext>
                  </a:extLst>
                </a:gridCol>
                <a:gridCol w="885866">
                  <a:extLst>
                    <a:ext uri="{9D8B030D-6E8A-4147-A177-3AD203B41FA5}">
                      <a16:colId xmlns:a16="http://schemas.microsoft.com/office/drawing/2014/main" val="1586475070"/>
                    </a:ext>
                  </a:extLst>
                </a:gridCol>
                <a:gridCol w="1563416">
                  <a:extLst>
                    <a:ext uri="{9D8B030D-6E8A-4147-A177-3AD203B41FA5}">
                      <a16:colId xmlns:a16="http://schemas.microsoft.com/office/drawing/2014/main" val="3437886992"/>
                    </a:ext>
                  </a:extLst>
                </a:gridCol>
                <a:gridCol w="728717">
                  <a:extLst>
                    <a:ext uri="{9D8B030D-6E8A-4147-A177-3AD203B41FA5}">
                      <a16:colId xmlns:a16="http://schemas.microsoft.com/office/drawing/2014/main" val="665716136"/>
                    </a:ext>
                  </a:extLst>
                </a:gridCol>
                <a:gridCol w="1807692">
                  <a:extLst>
                    <a:ext uri="{9D8B030D-6E8A-4147-A177-3AD203B41FA5}">
                      <a16:colId xmlns:a16="http://schemas.microsoft.com/office/drawing/2014/main" val="2893153318"/>
                    </a:ext>
                  </a:extLst>
                </a:gridCol>
              </a:tblGrid>
              <a:tr h="367200"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申込日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月　　　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66202"/>
                  </a:ext>
                </a:extLst>
              </a:tr>
              <a:tr h="3672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会社・団体名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業　種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432817"/>
                  </a:ext>
                </a:extLst>
              </a:tr>
              <a:tr h="367200">
                <a:tc row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連絡担当者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氏　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085969"/>
                  </a:ext>
                </a:extLst>
              </a:tr>
              <a:tr h="36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E-Mail</a:t>
                      </a:r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電話番号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7088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当日利用する車の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車種・ナンバー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記載例</a:t>
                      </a:r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普通車・宇都宮○○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と　▲▲ー▲▲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973112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46BA055-6E78-7926-AB67-1394BDD9B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83561"/>
              </p:ext>
            </p:extLst>
          </p:nvPr>
        </p:nvGraphicFramePr>
        <p:xfrm>
          <a:off x="495020" y="3673103"/>
          <a:ext cx="5915827" cy="1112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5144">
                  <a:extLst>
                    <a:ext uri="{9D8B030D-6E8A-4147-A177-3AD203B41FA5}">
                      <a16:colId xmlns:a16="http://schemas.microsoft.com/office/drawing/2014/main" val="2402341131"/>
                    </a:ext>
                  </a:extLst>
                </a:gridCol>
                <a:gridCol w="2241031">
                  <a:extLst>
                    <a:ext uri="{9D8B030D-6E8A-4147-A177-3AD203B41FA5}">
                      <a16:colId xmlns:a16="http://schemas.microsoft.com/office/drawing/2014/main" val="1469950106"/>
                    </a:ext>
                  </a:extLst>
                </a:gridCol>
                <a:gridCol w="2555309">
                  <a:extLst>
                    <a:ext uri="{9D8B030D-6E8A-4147-A177-3AD203B41FA5}">
                      <a16:colId xmlns:a16="http://schemas.microsoft.com/office/drawing/2014/main" val="2493440927"/>
                    </a:ext>
                  </a:extLst>
                </a:gridCol>
                <a:gridCol w="874343">
                  <a:extLst>
                    <a:ext uri="{9D8B030D-6E8A-4147-A177-3AD203B41FA5}">
                      <a16:colId xmlns:a16="http://schemas.microsoft.com/office/drawing/2014/main" val="99586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氏名（ふりがな）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性別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92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１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37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62487"/>
                  </a:ext>
                </a:extLst>
              </a:tr>
            </a:tbl>
          </a:graphicData>
        </a:graphic>
      </p:graphicFrame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A9A9B6D-8435-C46F-E4E7-163FF0645DEA}"/>
              </a:ext>
            </a:extLst>
          </p:cNvPr>
          <p:cNvSpPr/>
          <p:nvPr/>
        </p:nvSpPr>
        <p:spPr>
          <a:xfrm>
            <a:off x="431943" y="6440825"/>
            <a:ext cx="1008000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申込先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CF705E6-254B-0362-E96B-53F9D821C4B4}"/>
              </a:ext>
            </a:extLst>
          </p:cNvPr>
          <p:cNvSpPr/>
          <p:nvPr/>
        </p:nvSpPr>
        <p:spPr>
          <a:xfrm>
            <a:off x="1570570" y="6440825"/>
            <a:ext cx="4726399" cy="8528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栃木県産業労働観光部　工業振興課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ものづくり企業支援室  戦略産業振興チーム</a:t>
            </a:r>
            <a:endParaRPr lang="ja-JP" altLang="de-DE" sz="11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</a:t>
            </a:r>
            <a:r>
              <a:rPr lang="de-DE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E-mail</a:t>
            </a:r>
            <a:r>
              <a:rPr lang="de-DE" altLang="ja-JP" sz="1600">
                <a:ln w="0"/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de-DE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: jidousha@pref.tochigi.lg.jp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BD51F66-8E4C-B103-0DC4-01AA16929186}"/>
              </a:ext>
            </a:extLst>
          </p:cNvPr>
          <p:cNvSpPr/>
          <p:nvPr/>
        </p:nvSpPr>
        <p:spPr>
          <a:xfrm>
            <a:off x="431943" y="5059392"/>
            <a:ext cx="5676153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講師に対して事前質問などございましたら記載ください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415EEA-789F-E333-91DB-E60CE5B9B933}"/>
              </a:ext>
            </a:extLst>
          </p:cNvPr>
          <p:cNvSpPr/>
          <p:nvPr/>
        </p:nvSpPr>
        <p:spPr>
          <a:xfrm>
            <a:off x="491442" y="7612790"/>
            <a:ext cx="3751750" cy="112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ja-JP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Web</a:t>
            </a:r>
            <a:r>
              <a:rPr lang="ja-JP" altLang="en-US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からの申込みは、こちらから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endParaRPr lang="en-US" altLang="ja-JP" sz="160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この参加申込票と同じ内容を記入して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簡単に参加申込みが出来ます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AC46021A-6C8F-575E-83D2-670094573799}"/>
              </a:ext>
            </a:extLst>
          </p:cNvPr>
          <p:cNvSpPr/>
          <p:nvPr/>
        </p:nvSpPr>
        <p:spPr>
          <a:xfrm>
            <a:off x="3697493" y="7612790"/>
            <a:ext cx="498726" cy="3637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130B436-8F7F-6988-739C-D4F24AC2B69D}"/>
              </a:ext>
            </a:extLst>
          </p:cNvPr>
          <p:cNvSpPr/>
          <p:nvPr/>
        </p:nvSpPr>
        <p:spPr>
          <a:xfrm>
            <a:off x="491442" y="8972237"/>
            <a:ext cx="948501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協力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268CC1E-8EDB-AC57-FE91-A1F98B02A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096" y="54361"/>
            <a:ext cx="1878904" cy="50770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9589EA-9921-E738-9422-D40E9E88E1CB}"/>
              </a:ext>
            </a:extLst>
          </p:cNvPr>
          <p:cNvSpPr/>
          <p:nvPr/>
        </p:nvSpPr>
        <p:spPr>
          <a:xfrm>
            <a:off x="1681593" y="8953588"/>
            <a:ext cx="2662029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株式会社</a:t>
            </a:r>
            <a:r>
              <a:rPr lang="ja-JP" altLang="en-US" sz="1600">
                <a:ln w="0"/>
                <a:solidFill>
                  <a:schemeClr val="tx1"/>
                </a:solidFill>
                <a:latin typeface="+mj-ea"/>
                <a:ea typeface="+mj-ea"/>
              </a:rPr>
              <a:t>ＳＵＢＡＲＵ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2F23F29-CC61-FB21-3489-6726AA1FB23C}"/>
              </a:ext>
            </a:extLst>
          </p:cNvPr>
          <p:cNvSpPr/>
          <p:nvPr/>
        </p:nvSpPr>
        <p:spPr>
          <a:xfrm>
            <a:off x="601940" y="673696"/>
            <a:ext cx="5310324" cy="85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400" b="1">
                <a:ln w="0"/>
                <a:solidFill>
                  <a:schemeClr val="tx1"/>
                </a:solidFill>
                <a:latin typeface="+mj-ea"/>
                <a:ea typeface="+mj-ea"/>
              </a:rPr>
              <a:t>次世代のクルマづくり研究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セミナー</a:t>
            </a:r>
            <a:endParaRPr lang="en-US" altLang="ja-JP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参加申込票</a:t>
            </a:r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ja-JP" altLang="en-US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FD762E-8CDC-04E8-93F2-F94AF691E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683" y="7397982"/>
            <a:ext cx="2201608" cy="23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69936"/>
      </p:ext>
    </p:extLst>
  </p:cSld>
  <p:clrMapOvr>
    <a:masterClrMapping/>
  </p:clrMapOvr>
</p:sld>
</file>

<file path=ppt/theme/theme1.xml><?xml version="1.0" encoding="utf-8"?>
<a:theme xmlns:a="http://schemas.openxmlformats.org/drawingml/2006/main" name="トリミング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トリミング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リミン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TM10001105[[fn=トリミング]]</Template>
  <TotalTime>0</TotalTime>
  <Words>495</Words>
  <Application>Microsoft Office PowerPoint</Application>
  <PresentationFormat>A4 210 x 297 mm</PresentationFormat>
  <Paragraphs>59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游ゴシック</vt:lpstr>
      <vt:lpstr>Franklin Gothic Book</vt:lpstr>
      <vt:lpstr>トリミング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　英雄</dc:creator>
  <cp:lastModifiedBy>関口　大佑</cp:lastModifiedBy>
  <cp:revision>2</cp:revision>
  <cp:lastPrinted>2025-09-04T01:20:37Z</cp:lastPrinted>
  <dcterms:created xsi:type="dcterms:W3CDTF">2025-07-30T02:01:51Z</dcterms:created>
  <dcterms:modified xsi:type="dcterms:W3CDTF">2026-09-28T08:11:03Z</dcterms:modified>
</cp:coreProperties>
</file>