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9" r:id="rId2"/>
    <p:sldId id="256" r:id="rId3"/>
    <p:sldId id="266" r:id="rId4"/>
    <p:sldId id="274" r:id="rId5"/>
    <p:sldId id="270" r:id="rId6"/>
    <p:sldId id="257" r:id="rId7"/>
    <p:sldId id="262" r:id="rId8"/>
    <p:sldId id="263" r:id="rId9"/>
    <p:sldId id="269" r:id="rId10"/>
    <p:sldId id="261" r:id="rId11"/>
    <p:sldId id="265" r:id="rId12"/>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A84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4660"/>
  </p:normalViewPr>
  <p:slideViewPr>
    <p:cSldViewPr snapToGrid="0">
      <p:cViewPr varScale="1">
        <p:scale>
          <a:sx n="70" d="100"/>
          <a:sy n="70" d="100"/>
        </p:scale>
        <p:origin x="4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2DC475AA-DCB5-4A5F-9FD7-A89F303E23C2}"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A369096F-D8E7-4891-8379-EA74C4A16DA8}" type="slidenum">
              <a:rPr kumimoji="1" lang="ja-JP" altLang="en-US" smtClean="0"/>
              <a:t>‹#›</a:t>
            </a:fld>
            <a:endParaRPr kumimoji="1" lang="ja-JP" altLang="en-US"/>
          </a:p>
        </p:txBody>
      </p:sp>
    </p:spTree>
    <p:extLst>
      <p:ext uri="{BB962C8B-B14F-4D97-AF65-F5344CB8AC3E}">
        <p14:creationId xmlns:p14="http://schemas.microsoft.com/office/powerpoint/2010/main" val="18467563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1425"/>
            <a:ext cx="5953125"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369096F-D8E7-4891-8379-EA74C4A16DA8}" type="slidenum">
              <a:rPr kumimoji="1" lang="ja-JP" altLang="en-US" smtClean="0"/>
              <a:t>5</a:t>
            </a:fld>
            <a:endParaRPr kumimoji="1" lang="ja-JP" altLang="en-US"/>
          </a:p>
        </p:txBody>
      </p:sp>
    </p:spTree>
    <p:extLst>
      <p:ext uri="{BB962C8B-B14F-4D97-AF65-F5344CB8AC3E}">
        <p14:creationId xmlns:p14="http://schemas.microsoft.com/office/powerpoint/2010/main" val="1076826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1BDE1A-62FD-456C-AA5F-DC3D305E8FF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66CB2F3-B64B-408A-820F-FF66C95915EE}"/>
              </a:ext>
            </a:extLst>
          </p:cNvPr>
          <p:cNvSpPr>
            <a:spLocks noGrp="1"/>
          </p:cNvSpPr>
          <p:nvPr>
            <p:ph type="subTitle" idx="1"/>
          </p:nvPr>
        </p:nvSpPr>
        <p:spPr>
          <a:xfrm>
            <a:off x="1524000" y="3602038"/>
            <a:ext cx="9144000" cy="1655762"/>
          </a:xfrm>
        </p:spPr>
        <p:txBody>
          <a:bodyPr/>
          <a:lstStyle>
            <a:lvl1pPr marL="0" indent="0" algn="ctr">
              <a:buNone/>
              <a:defRPr sz="2400"/>
            </a:lvl1pPr>
            <a:lvl2pPr marL="457211" indent="0" algn="ctr">
              <a:buNone/>
              <a:defRPr sz="2000"/>
            </a:lvl2pPr>
            <a:lvl3pPr marL="914423" indent="0" algn="ctr">
              <a:buNone/>
              <a:defRPr sz="1801"/>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9A9AD8B-5A96-4FE8-BE35-BEF8CEB24C12}"/>
              </a:ext>
            </a:extLst>
          </p:cNvPr>
          <p:cNvSpPr>
            <a:spLocks noGrp="1"/>
          </p:cNvSpPr>
          <p:nvPr>
            <p:ph type="dt" sz="half" idx="10"/>
          </p:nvPr>
        </p:nvSpPr>
        <p:spPr/>
        <p:txBody>
          <a:bodyPr/>
          <a:lstStyle/>
          <a:p>
            <a:fld id="{09790799-7E4A-4733-B4E7-1FBFE05C04F8}" type="datetime1">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A944219B-6AC6-4DB4-BFAA-135241B4CE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AB9812F-465E-4130-8BB0-2065DE4AB71D}"/>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356267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D7CFA3-17FB-4C7F-B5AC-D3384AB2494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E9EAC93-7E88-4F6E-8C36-44F151C83E5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A3AEE0B-B5C3-4045-A6CB-AEF34F8F2BB4}"/>
              </a:ext>
            </a:extLst>
          </p:cNvPr>
          <p:cNvSpPr>
            <a:spLocks noGrp="1"/>
          </p:cNvSpPr>
          <p:nvPr>
            <p:ph type="dt" sz="half" idx="10"/>
          </p:nvPr>
        </p:nvSpPr>
        <p:spPr/>
        <p:txBody>
          <a:bodyPr/>
          <a:lstStyle/>
          <a:p>
            <a:fld id="{2373C5E4-B0A2-496E-A590-16A45B5275A3}" type="datetime1">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9CB1EC3E-00BC-4420-8AC1-EEC4CC1E160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13A921A-DFD7-4E13-B4FF-5E14138A457D}"/>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3502497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1E7BF35-1CC5-4D7E-8845-F2F3966905C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ED98D82-C810-4785-BD6C-C23F4F1F136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78FFA3D-0DA2-4BA8-BEA2-7AB0B40D47A4}"/>
              </a:ext>
            </a:extLst>
          </p:cNvPr>
          <p:cNvSpPr>
            <a:spLocks noGrp="1"/>
          </p:cNvSpPr>
          <p:nvPr>
            <p:ph type="dt" sz="half" idx="10"/>
          </p:nvPr>
        </p:nvSpPr>
        <p:spPr/>
        <p:txBody>
          <a:bodyPr/>
          <a:lstStyle/>
          <a:p>
            <a:fld id="{525C9B6F-73C8-4B93-BFF8-3C9AC33EB418}" type="datetime1">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D547AD3D-C39E-49C0-A59A-FC6E8DE5087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2651EC-480C-41C9-901B-769C52D1E5EC}"/>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353307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F5F3EE-0F75-48D7-9B64-E9522CBB49E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481F2A2-8525-4549-8289-AD222F81C29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17B681F-F67E-4BB2-B5A6-064997AE0A61}"/>
              </a:ext>
            </a:extLst>
          </p:cNvPr>
          <p:cNvSpPr>
            <a:spLocks noGrp="1"/>
          </p:cNvSpPr>
          <p:nvPr>
            <p:ph type="dt" sz="half" idx="10"/>
          </p:nvPr>
        </p:nvSpPr>
        <p:spPr/>
        <p:txBody>
          <a:bodyPr/>
          <a:lstStyle/>
          <a:p>
            <a:fld id="{AC1D61D1-5B1C-40F0-90E6-7ED2430FC3EB}" type="datetime1">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E35F40AB-99B2-4A94-8CAC-D7CA53126D8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F458F9-D06D-47E5-BBB5-0E29B9EF6D5E}"/>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1135415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97808F-7062-442E-9BEE-33FFBE7BAB0D}"/>
              </a:ext>
            </a:extLst>
          </p:cNvPr>
          <p:cNvSpPr>
            <a:spLocks noGrp="1"/>
          </p:cNvSpPr>
          <p:nvPr>
            <p:ph type="title"/>
          </p:nvPr>
        </p:nvSpPr>
        <p:spPr>
          <a:xfrm>
            <a:off x="831850" y="1709740"/>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1725422-18A9-449B-8B05-705B47BACE97}"/>
              </a:ext>
            </a:extLst>
          </p:cNvPr>
          <p:cNvSpPr>
            <a:spLocks noGrp="1"/>
          </p:cNvSpPr>
          <p:nvPr>
            <p:ph type="body" idx="1"/>
          </p:nvPr>
        </p:nvSpPr>
        <p:spPr>
          <a:xfrm>
            <a:off x="831850" y="4589465"/>
            <a:ext cx="10515600" cy="1500187"/>
          </a:xfrm>
        </p:spPr>
        <p:txBody>
          <a:bodyPr/>
          <a:lstStyle>
            <a:lvl1pPr marL="0" indent="0">
              <a:buNone/>
              <a:defRPr sz="2400">
                <a:solidFill>
                  <a:schemeClr val="tx1">
                    <a:tint val="75000"/>
                  </a:schemeClr>
                </a:solidFill>
              </a:defRPr>
            </a:lvl1pPr>
            <a:lvl2pPr marL="457211" indent="0">
              <a:buNone/>
              <a:defRPr sz="2000">
                <a:solidFill>
                  <a:schemeClr val="tx1">
                    <a:tint val="75000"/>
                  </a:schemeClr>
                </a:solidFill>
              </a:defRPr>
            </a:lvl2pPr>
            <a:lvl3pPr marL="914423" indent="0">
              <a:buNone/>
              <a:defRPr sz="1801">
                <a:solidFill>
                  <a:schemeClr val="tx1">
                    <a:tint val="75000"/>
                  </a:schemeClr>
                </a:solidFill>
              </a:defRPr>
            </a:lvl3pPr>
            <a:lvl4pPr marL="1371634" indent="0">
              <a:buNone/>
              <a:defRPr sz="1600">
                <a:solidFill>
                  <a:schemeClr val="tx1">
                    <a:tint val="75000"/>
                  </a:schemeClr>
                </a:solidFill>
              </a:defRPr>
            </a:lvl4pPr>
            <a:lvl5pPr marL="1828846" indent="0">
              <a:buNone/>
              <a:defRPr sz="1600">
                <a:solidFill>
                  <a:schemeClr val="tx1">
                    <a:tint val="75000"/>
                  </a:schemeClr>
                </a:solidFill>
              </a:defRPr>
            </a:lvl5pPr>
            <a:lvl6pPr marL="2286057" indent="0">
              <a:buNone/>
              <a:defRPr sz="1600">
                <a:solidFill>
                  <a:schemeClr val="tx1">
                    <a:tint val="75000"/>
                  </a:schemeClr>
                </a:solidFill>
              </a:defRPr>
            </a:lvl6pPr>
            <a:lvl7pPr marL="2743269" indent="0">
              <a:buNone/>
              <a:defRPr sz="1600">
                <a:solidFill>
                  <a:schemeClr val="tx1">
                    <a:tint val="75000"/>
                  </a:schemeClr>
                </a:solidFill>
              </a:defRPr>
            </a:lvl7pPr>
            <a:lvl8pPr marL="3200480" indent="0">
              <a:buNone/>
              <a:defRPr sz="1600">
                <a:solidFill>
                  <a:schemeClr val="tx1">
                    <a:tint val="75000"/>
                  </a:schemeClr>
                </a:solidFill>
              </a:defRPr>
            </a:lvl8pPr>
            <a:lvl9pPr marL="3657691"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0818631-CCE2-4A2B-8C66-B2BC62CC525F}"/>
              </a:ext>
            </a:extLst>
          </p:cNvPr>
          <p:cNvSpPr>
            <a:spLocks noGrp="1"/>
          </p:cNvSpPr>
          <p:nvPr>
            <p:ph type="dt" sz="half" idx="10"/>
          </p:nvPr>
        </p:nvSpPr>
        <p:spPr/>
        <p:txBody>
          <a:bodyPr/>
          <a:lstStyle/>
          <a:p>
            <a:fld id="{B9D46170-46DD-4DCB-8181-BC1EF103735A}" type="datetime1">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32CEB4EB-96E8-483B-AE62-C9E3B669034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9643CC-B234-4831-9E84-013B51E55583}"/>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1905160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E9A270-68BB-433D-9D15-4BFD8FABDE2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9D543E8-C0DA-43B1-BFFF-DC241943ABA3}"/>
              </a:ext>
            </a:extLst>
          </p:cNvPr>
          <p:cNvSpPr>
            <a:spLocks noGrp="1"/>
          </p:cNvSpPr>
          <p:nvPr>
            <p:ph sz="half" idx="1"/>
          </p:nvPr>
        </p:nvSpPr>
        <p:spPr>
          <a:xfrm>
            <a:off x="838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ECB5E91-E3AD-4D75-9954-26689424B503}"/>
              </a:ext>
            </a:extLst>
          </p:cNvPr>
          <p:cNvSpPr>
            <a:spLocks noGrp="1"/>
          </p:cNvSpPr>
          <p:nvPr>
            <p:ph sz="half" idx="2"/>
          </p:nvPr>
        </p:nvSpPr>
        <p:spPr>
          <a:xfrm>
            <a:off x="6172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919EEB6-BA9E-4290-8D6E-88034FB63066}"/>
              </a:ext>
            </a:extLst>
          </p:cNvPr>
          <p:cNvSpPr>
            <a:spLocks noGrp="1"/>
          </p:cNvSpPr>
          <p:nvPr>
            <p:ph type="dt" sz="half" idx="10"/>
          </p:nvPr>
        </p:nvSpPr>
        <p:spPr/>
        <p:txBody>
          <a:bodyPr/>
          <a:lstStyle/>
          <a:p>
            <a:fld id="{B2FD23C6-A0EB-4E27-9717-10222A1BAE18}" type="datetime1">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ADE7027F-6C17-4EB0-ABE5-33C48C5889C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46432EA-B398-403F-BFD8-3568EFFD7153}"/>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1761314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622F84-1091-4EA7-837E-8A2FB6667147}"/>
              </a:ext>
            </a:extLst>
          </p:cNvPr>
          <p:cNvSpPr>
            <a:spLocks noGrp="1"/>
          </p:cNvSpPr>
          <p:nvPr>
            <p:ph type="title"/>
          </p:nvPr>
        </p:nvSpPr>
        <p:spPr>
          <a:xfrm>
            <a:off x="839789" y="365127"/>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0A7E9F4-81E1-4B34-B16A-D987D7145E37}"/>
              </a:ext>
            </a:extLst>
          </p:cNvPr>
          <p:cNvSpPr>
            <a:spLocks noGrp="1"/>
          </p:cNvSpPr>
          <p:nvPr>
            <p:ph type="body" idx="1"/>
          </p:nvPr>
        </p:nvSpPr>
        <p:spPr>
          <a:xfrm>
            <a:off x="839788" y="1681163"/>
            <a:ext cx="5157787" cy="823912"/>
          </a:xfrm>
        </p:spPr>
        <p:txBody>
          <a:bodyPr anchor="b"/>
          <a:lstStyle>
            <a:lvl1pPr marL="0" indent="0">
              <a:buNone/>
              <a:defRPr sz="2400" b="1"/>
            </a:lvl1pPr>
            <a:lvl2pPr marL="457211"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4AC9A4B-45C8-4240-A864-A06667645E3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1821982-C85B-4EB8-AA8D-258580D0F1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11"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08414E1-1C6D-4896-9AB4-2861226DBED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E3EC3F8-668B-4418-B8DC-BFEBA9B8178A}"/>
              </a:ext>
            </a:extLst>
          </p:cNvPr>
          <p:cNvSpPr>
            <a:spLocks noGrp="1"/>
          </p:cNvSpPr>
          <p:nvPr>
            <p:ph type="dt" sz="half" idx="10"/>
          </p:nvPr>
        </p:nvSpPr>
        <p:spPr/>
        <p:txBody>
          <a:bodyPr/>
          <a:lstStyle/>
          <a:p>
            <a:fld id="{1608B9D3-EB36-4AFB-9F01-39473079D65E}" type="datetime1">
              <a:rPr kumimoji="1" lang="ja-JP" altLang="en-US" smtClean="0"/>
              <a:t>2026/7/28</a:t>
            </a:fld>
            <a:endParaRPr kumimoji="1" lang="ja-JP" altLang="en-US"/>
          </a:p>
        </p:txBody>
      </p:sp>
      <p:sp>
        <p:nvSpPr>
          <p:cNvPr id="8" name="フッター プレースホルダー 7">
            <a:extLst>
              <a:ext uri="{FF2B5EF4-FFF2-40B4-BE49-F238E27FC236}">
                <a16:creationId xmlns:a16="http://schemas.microsoft.com/office/drawing/2014/main" id="{015C2F0F-944F-44F6-A74B-16BCC8F0391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6FF4F124-53CA-4835-8EAD-4F3B16239B89}"/>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371143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32CDE1-EF79-4118-908B-B3D48CCA563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4B6B600-70BD-4154-9F0F-5129E433A1A7}"/>
              </a:ext>
            </a:extLst>
          </p:cNvPr>
          <p:cNvSpPr>
            <a:spLocks noGrp="1"/>
          </p:cNvSpPr>
          <p:nvPr>
            <p:ph type="dt" sz="half" idx="10"/>
          </p:nvPr>
        </p:nvSpPr>
        <p:spPr/>
        <p:txBody>
          <a:bodyPr/>
          <a:lstStyle/>
          <a:p>
            <a:fld id="{5A40827C-ABA2-423E-BA7E-0E83E998FA43}" type="datetime1">
              <a:rPr kumimoji="1" lang="ja-JP" altLang="en-US" smtClean="0"/>
              <a:t>2026/7/28</a:t>
            </a:fld>
            <a:endParaRPr kumimoji="1" lang="ja-JP" altLang="en-US"/>
          </a:p>
        </p:txBody>
      </p:sp>
      <p:sp>
        <p:nvSpPr>
          <p:cNvPr id="4" name="フッター プレースホルダー 3">
            <a:extLst>
              <a:ext uri="{FF2B5EF4-FFF2-40B4-BE49-F238E27FC236}">
                <a16:creationId xmlns:a16="http://schemas.microsoft.com/office/drawing/2014/main" id="{091095F5-4CBD-4ABB-B509-37F1F02F1C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60A1F75-CEBD-4270-BAE5-0940290FCCD7}"/>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81782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94380DD-00D2-4999-9ADE-2BB6C7B30788}"/>
              </a:ext>
            </a:extLst>
          </p:cNvPr>
          <p:cNvSpPr>
            <a:spLocks noGrp="1"/>
          </p:cNvSpPr>
          <p:nvPr>
            <p:ph type="dt" sz="half" idx="10"/>
          </p:nvPr>
        </p:nvSpPr>
        <p:spPr/>
        <p:txBody>
          <a:bodyPr/>
          <a:lstStyle/>
          <a:p>
            <a:fld id="{DEB1DD56-3E60-486B-BF43-8141B6FCA237}" type="datetime1">
              <a:rPr kumimoji="1" lang="ja-JP" altLang="en-US" smtClean="0"/>
              <a:t>2026/7/28</a:t>
            </a:fld>
            <a:endParaRPr kumimoji="1" lang="ja-JP" altLang="en-US"/>
          </a:p>
        </p:txBody>
      </p:sp>
      <p:sp>
        <p:nvSpPr>
          <p:cNvPr id="3" name="フッター プレースホルダー 2">
            <a:extLst>
              <a:ext uri="{FF2B5EF4-FFF2-40B4-BE49-F238E27FC236}">
                <a16:creationId xmlns:a16="http://schemas.microsoft.com/office/drawing/2014/main" id="{626360DC-12B7-4461-864A-9B26ABE720E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76A3DB3-611A-4585-BC99-B5171CADCA93}"/>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214619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A3FE9E-B44C-44FF-9071-B9E488CAB102}"/>
              </a:ext>
            </a:extLst>
          </p:cNvPr>
          <p:cNvSpPr>
            <a:spLocks noGrp="1"/>
          </p:cNvSpPr>
          <p:nvPr>
            <p:ph type="title"/>
          </p:nvPr>
        </p:nvSpPr>
        <p:spPr>
          <a:xfrm>
            <a:off x="839789" y="457200"/>
            <a:ext cx="3932238"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E7963A1-ADB0-47E5-8C6B-0B38EA356CB9}"/>
              </a:ext>
            </a:extLst>
          </p:cNvPr>
          <p:cNvSpPr>
            <a:spLocks noGrp="1"/>
          </p:cNvSpPr>
          <p:nvPr>
            <p:ph idx="1"/>
          </p:nvPr>
        </p:nvSpPr>
        <p:spPr>
          <a:xfrm>
            <a:off x="5183188" y="987427"/>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1C9BFB0-7AEA-47C4-83A3-8BC5C7D73CCE}"/>
              </a:ext>
            </a:extLst>
          </p:cNvPr>
          <p:cNvSpPr>
            <a:spLocks noGrp="1"/>
          </p:cNvSpPr>
          <p:nvPr>
            <p:ph type="body" sz="half" idx="2"/>
          </p:nvPr>
        </p:nvSpPr>
        <p:spPr>
          <a:xfrm>
            <a:off x="839789" y="2057400"/>
            <a:ext cx="3932238" cy="3811588"/>
          </a:xfrm>
        </p:spPr>
        <p:txBody>
          <a:bodyPr/>
          <a:lstStyle>
            <a:lvl1pPr marL="0" indent="0">
              <a:buNone/>
              <a:defRPr sz="1600"/>
            </a:lvl1pPr>
            <a:lvl2pPr marL="457211"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9" indent="0">
              <a:buNone/>
              <a:defRPr sz="1001"/>
            </a:lvl7pPr>
            <a:lvl8pPr marL="3200480" indent="0">
              <a:buNone/>
              <a:defRPr sz="1001"/>
            </a:lvl8pPr>
            <a:lvl9pPr marL="3657691" indent="0">
              <a:buNone/>
              <a:defRPr sz="1001"/>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9063B57-8390-4175-B2F3-7139935E1A01}"/>
              </a:ext>
            </a:extLst>
          </p:cNvPr>
          <p:cNvSpPr>
            <a:spLocks noGrp="1"/>
          </p:cNvSpPr>
          <p:nvPr>
            <p:ph type="dt" sz="half" idx="10"/>
          </p:nvPr>
        </p:nvSpPr>
        <p:spPr/>
        <p:txBody>
          <a:bodyPr/>
          <a:lstStyle/>
          <a:p>
            <a:fld id="{B015FF5D-A542-4F92-8432-42DBF38E3DB6}" type="datetime1">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9362E833-48F1-492D-80E5-9474CA41D3D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8776B46-18D5-48E6-BC2C-165AD0B6422C}"/>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897513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4719FC-4BB7-4DE8-A37B-E9E7E98CB18E}"/>
              </a:ext>
            </a:extLst>
          </p:cNvPr>
          <p:cNvSpPr>
            <a:spLocks noGrp="1"/>
          </p:cNvSpPr>
          <p:nvPr>
            <p:ph type="title"/>
          </p:nvPr>
        </p:nvSpPr>
        <p:spPr>
          <a:xfrm>
            <a:off x="839789" y="457200"/>
            <a:ext cx="3932238"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6FCFF36-D4C7-4F29-92B8-9BC0C778513B}"/>
              </a:ext>
            </a:extLst>
          </p:cNvPr>
          <p:cNvSpPr>
            <a:spLocks noGrp="1"/>
          </p:cNvSpPr>
          <p:nvPr>
            <p:ph type="pic" idx="1"/>
          </p:nvPr>
        </p:nvSpPr>
        <p:spPr>
          <a:xfrm>
            <a:off x="5183188" y="987427"/>
            <a:ext cx="6172201" cy="4873625"/>
          </a:xfrm>
        </p:spPr>
        <p:txBody>
          <a:bodyPr/>
          <a:lstStyle>
            <a:lvl1pPr marL="0" indent="0">
              <a:buNone/>
              <a:defRPr sz="3200"/>
            </a:lvl1pPr>
            <a:lvl2pPr marL="457211"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9" indent="0">
              <a:buNone/>
              <a:defRPr sz="2000"/>
            </a:lvl7pPr>
            <a:lvl8pPr marL="3200480" indent="0">
              <a:buNone/>
              <a:defRPr sz="2000"/>
            </a:lvl8pPr>
            <a:lvl9pPr marL="3657691"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7BC649C-877B-4021-BC89-C0FF8C6F6FB6}"/>
              </a:ext>
            </a:extLst>
          </p:cNvPr>
          <p:cNvSpPr>
            <a:spLocks noGrp="1"/>
          </p:cNvSpPr>
          <p:nvPr>
            <p:ph type="body" sz="half" idx="2"/>
          </p:nvPr>
        </p:nvSpPr>
        <p:spPr>
          <a:xfrm>
            <a:off x="839789" y="2057400"/>
            <a:ext cx="3932238" cy="3811588"/>
          </a:xfrm>
        </p:spPr>
        <p:txBody>
          <a:bodyPr/>
          <a:lstStyle>
            <a:lvl1pPr marL="0" indent="0">
              <a:buNone/>
              <a:defRPr sz="1600"/>
            </a:lvl1pPr>
            <a:lvl2pPr marL="457211"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9" indent="0">
              <a:buNone/>
              <a:defRPr sz="1001"/>
            </a:lvl7pPr>
            <a:lvl8pPr marL="3200480" indent="0">
              <a:buNone/>
              <a:defRPr sz="1001"/>
            </a:lvl8pPr>
            <a:lvl9pPr marL="3657691" indent="0">
              <a:buNone/>
              <a:defRPr sz="1001"/>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C95BA19-0E2C-441D-8057-96AC7BB52FD5}"/>
              </a:ext>
            </a:extLst>
          </p:cNvPr>
          <p:cNvSpPr>
            <a:spLocks noGrp="1"/>
          </p:cNvSpPr>
          <p:nvPr>
            <p:ph type="dt" sz="half" idx="10"/>
          </p:nvPr>
        </p:nvSpPr>
        <p:spPr/>
        <p:txBody>
          <a:bodyPr/>
          <a:lstStyle/>
          <a:p>
            <a:fld id="{FD6CFF2B-AA4F-46FE-98AC-B18519B3C7C6}" type="datetime1">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749EF873-FF64-47E3-8F24-54E7CE7A364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23CD87C-B67B-4B75-981A-8DB1929786B1}"/>
              </a:ext>
            </a:extLst>
          </p:cNvPr>
          <p:cNvSpPr>
            <a:spLocks noGrp="1"/>
          </p:cNvSpPr>
          <p:nvPr>
            <p:ph type="sldNum" sz="quarter" idx="12"/>
          </p:nvPr>
        </p:nvSpPr>
        <p:spPr/>
        <p:txBody>
          <a:body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3597722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8BE1696-E1C5-4746-A1FB-99B96E50DC1E}"/>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D8B67EC-2408-4C74-B7F1-DC24449FB901}"/>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088502-0C06-431D-ADF9-049E6D76F6D2}"/>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B65172-47B5-46F6-9A9F-158E3E1FC142}" type="datetime1">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1B5518EC-B730-43CB-800E-2A9230E11D00}"/>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FE5592B-CF26-404C-8CD6-48DEEB6AA010}"/>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38ADA-FFC1-4227-8D69-4593A0E3EB3D}" type="slidenum">
              <a:rPr kumimoji="1" lang="ja-JP" altLang="en-US" smtClean="0"/>
              <a:t>‹#›</a:t>
            </a:fld>
            <a:endParaRPr kumimoji="1" lang="ja-JP" altLang="en-US"/>
          </a:p>
        </p:txBody>
      </p:sp>
    </p:spTree>
    <p:extLst>
      <p:ext uri="{BB962C8B-B14F-4D97-AF65-F5344CB8AC3E}">
        <p14:creationId xmlns:p14="http://schemas.microsoft.com/office/powerpoint/2010/main" val="1295599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23"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6" indent="-228606" algn="l" defTabSz="914423" rtl="0" eaLnBrk="1" latinLnBrk="0" hangingPunct="1">
        <a:lnSpc>
          <a:spcPct val="90000"/>
        </a:lnSpc>
        <a:spcBef>
          <a:spcPts val="1001"/>
        </a:spcBef>
        <a:buFont typeface="Arial" panose="020B0604020202020204" pitchFamily="34" charset="0"/>
        <a:buChar char="•"/>
        <a:defRPr kumimoji="1" sz="2800" kern="1200">
          <a:solidFill>
            <a:schemeClr val="tx1"/>
          </a:solidFill>
          <a:latin typeface="+mn-lt"/>
          <a:ea typeface="+mn-ea"/>
          <a:cs typeface="+mn-cs"/>
        </a:defRPr>
      </a:lvl1pPr>
      <a:lvl2pPr marL="685818" indent="-228606" algn="l" defTabSz="914423"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29" indent="-228606" algn="l" defTabSz="914423"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41" indent="-228606" algn="l" defTabSz="914423"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4pPr>
      <a:lvl5pPr marL="2057452" indent="-228606" algn="l" defTabSz="914423"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5pPr>
      <a:lvl6pPr marL="2514663" indent="-228606" algn="l" defTabSz="914423"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6pPr>
      <a:lvl7pPr marL="2971875" indent="-228606" algn="l" defTabSz="914423"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8pPr>
      <a:lvl9pPr marL="3886298" indent="-228606" algn="l" defTabSz="914423"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9pPr>
    </p:bodyStyle>
    <p:otherStyle>
      <a:defPPr>
        <a:defRPr lang="ja-JP"/>
      </a:defPPr>
      <a:lvl1pPr marL="0" algn="l" defTabSz="914423" rtl="0" eaLnBrk="1" latinLnBrk="0" hangingPunct="1">
        <a:defRPr kumimoji="1" sz="1801" kern="1200">
          <a:solidFill>
            <a:schemeClr val="tx1"/>
          </a:solidFill>
          <a:latin typeface="+mn-lt"/>
          <a:ea typeface="+mn-ea"/>
          <a:cs typeface="+mn-cs"/>
        </a:defRPr>
      </a:lvl1pPr>
      <a:lvl2pPr marL="457211" algn="l" defTabSz="914423" rtl="0" eaLnBrk="1" latinLnBrk="0" hangingPunct="1">
        <a:defRPr kumimoji="1" sz="1801" kern="1200">
          <a:solidFill>
            <a:schemeClr val="tx1"/>
          </a:solidFill>
          <a:latin typeface="+mn-lt"/>
          <a:ea typeface="+mn-ea"/>
          <a:cs typeface="+mn-cs"/>
        </a:defRPr>
      </a:lvl2pPr>
      <a:lvl3pPr marL="914423" algn="l" defTabSz="914423" rtl="0" eaLnBrk="1" latinLnBrk="0" hangingPunct="1">
        <a:defRPr kumimoji="1" sz="1801" kern="1200">
          <a:solidFill>
            <a:schemeClr val="tx1"/>
          </a:solidFill>
          <a:latin typeface="+mn-lt"/>
          <a:ea typeface="+mn-ea"/>
          <a:cs typeface="+mn-cs"/>
        </a:defRPr>
      </a:lvl3pPr>
      <a:lvl4pPr marL="1371634" algn="l" defTabSz="914423" rtl="0" eaLnBrk="1" latinLnBrk="0" hangingPunct="1">
        <a:defRPr kumimoji="1" sz="1801" kern="1200">
          <a:solidFill>
            <a:schemeClr val="tx1"/>
          </a:solidFill>
          <a:latin typeface="+mn-lt"/>
          <a:ea typeface="+mn-ea"/>
          <a:cs typeface="+mn-cs"/>
        </a:defRPr>
      </a:lvl4pPr>
      <a:lvl5pPr marL="1828846" algn="l" defTabSz="914423" rtl="0" eaLnBrk="1" latinLnBrk="0" hangingPunct="1">
        <a:defRPr kumimoji="1" sz="1801" kern="1200">
          <a:solidFill>
            <a:schemeClr val="tx1"/>
          </a:solidFill>
          <a:latin typeface="+mn-lt"/>
          <a:ea typeface="+mn-ea"/>
          <a:cs typeface="+mn-cs"/>
        </a:defRPr>
      </a:lvl5pPr>
      <a:lvl6pPr marL="2286057" algn="l" defTabSz="914423" rtl="0" eaLnBrk="1" latinLnBrk="0" hangingPunct="1">
        <a:defRPr kumimoji="1" sz="1801" kern="1200">
          <a:solidFill>
            <a:schemeClr val="tx1"/>
          </a:solidFill>
          <a:latin typeface="+mn-lt"/>
          <a:ea typeface="+mn-ea"/>
          <a:cs typeface="+mn-cs"/>
        </a:defRPr>
      </a:lvl6pPr>
      <a:lvl7pPr marL="2743269" algn="l" defTabSz="914423" rtl="0" eaLnBrk="1" latinLnBrk="0" hangingPunct="1">
        <a:defRPr kumimoji="1" sz="1801" kern="1200">
          <a:solidFill>
            <a:schemeClr val="tx1"/>
          </a:solidFill>
          <a:latin typeface="+mn-lt"/>
          <a:ea typeface="+mn-ea"/>
          <a:cs typeface="+mn-cs"/>
        </a:defRPr>
      </a:lvl7pPr>
      <a:lvl8pPr marL="3200480" algn="l" defTabSz="914423" rtl="0" eaLnBrk="1" latinLnBrk="0" hangingPunct="1">
        <a:defRPr kumimoji="1" sz="1801" kern="1200">
          <a:solidFill>
            <a:schemeClr val="tx1"/>
          </a:solidFill>
          <a:latin typeface="+mn-lt"/>
          <a:ea typeface="+mn-ea"/>
          <a:cs typeface="+mn-cs"/>
        </a:defRPr>
      </a:lvl8pPr>
      <a:lvl9pPr marL="3657691" algn="l" defTabSz="914423" rtl="0" eaLnBrk="1" latinLnBrk="0" hangingPunct="1">
        <a:defRPr kumimoji="1"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B95F24A-5A89-4589-97AA-DAC095F5EF3D}"/>
              </a:ext>
            </a:extLst>
          </p:cNvPr>
          <p:cNvSpPr txBox="1"/>
          <p:nvPr/>
        </p:nvSpPr>
        <p:spPr>
          <a:xfrm>
            <a:off x="200137" y="1028188"/>
            <a:ext cx="8135017" cy="1828393"/>
          </a:xfrm>
          <a:prstGeom prst="rect">
            <a:avLst/>
          </a:prstGeom>
        </p:spPr>
        <p:txBody>
          <a:bodyPr vert="horz" lIns="91440" tIns="45721" rIns="91440" bIns="45721" rtlCol="0" anchor="ctr">
            <a:normAutofit fontScale="77500" lnSpcReduction="20000"/>
          </a:bodyPr>
          <a:lstStyle/>
          <a:p>
            <a:pPr>
              <a:lnSpc>
                <a:spcPct val="90000"/>
              </a:lnSpc>
              <a:spcBef>
                <a:spcPct val="0"/>
              </a:spcBef>
              <a:spcAft>
                <a:spcPts val="601"/>
              </a:spcAft>
            </a:pPr>
            <a:endParaRPr lang="en-US" altLang="ja-JP" sz="4800" dirty="0">
              <a:ln w="12700" cmpd="thickThin">
                <a:solidFill>
                  <a:srgbClr val="46A841"/>
                </a:solidFill>
              </a:ln>
              <a:solidFill>
                <a:srgbClr val="46A841"/>
              </a:solidFill>
              <a:latin typeface="メイリオ" panose="020B0604030504040204" pitchFamily="50" charset="-128"/>
              <a:ea typeface="メイリオ" panose="020B0604030504040204" pitchFamily="50" charset="-128"/>
              <a:cs typeface="+mj-cs"/>
            </a:endParaRPr>
          </a:p>
          <a:p>
            <a:pPr>
              <a:lnSpc>
                <a:spcPct val="90000"/>
              </a:lnSpc>
              <a:spcBef>
                <a:spcPct val="0"/>
              </a:spcBef>
              <a:spcAft>
                <a:spcPts val="601"/>
              </a:spcAft>
            </a:pPr>
            <a:r>
              <a:rPr lang="ja-JP" altLang="en-US" sz="7100" b="1" dirty="0">
                <a:ln w="12700" cmpd="thickThin">
                  <a:solidFill>
                    <a:srgbClr val="46A841"/>
                  </a:solidFill>
                </a:ln>
                <a:solidFill>
                  <a:srgbClr val="46A841"/>
                </a:solidFill>
                <a:latin typeface="メイリオ" panose="020B0604030504040204" pitchFamily="50" charset="-128"/>
                <a:ea typeface="メイリオ" panose="020B0604030504040204" pitchFamily="50" charset="-128"/>
                <a:cs typeface="+mj-cs"/>
              </a:rPr>
              <a:t>応募を検討している方へ</a:t>
            </a:r>
          </a:p>
        </p:txBody>
      </p:sp>
      <p:sp>
        <p:nvSpPr>
          <p:cNvPr id="2" name="テキスト ボックス 1">
            <a:extLst>
              <a:ext uri="{FF2B5EF4-FFF2-40B4-BE49-F238E27FC236}">
                <a16:creationId xmlns:a16="http://schemas.microsoft.com/office/drawing/2014/main" id="{34FC4BB2-18A6-4606-AA28-7CDA9EECD43C}"/>
              </a:ext>
            </a:extLst>
          </p:cNvPr>
          <p:cNvSpPr txBox="1"/>
          <p:nvPr/>
        </p:nvSpPr>
        <p:spPr>
          <a:xfrm>
            <a:off x="515168" y="2958381"/>
            <a:ext cx="7819986" cy="1185225"/>
          </a:xfrm>
          <a:prstGeom prst="rect">
            <a:avLst/>
          </a:prstGeom>
        </p:spPr>
        <p:txBody>
          <a:bodyPr vert="horz" lIns="91440" tIns="45721" rIns="91440" bIns="45721" rtlCol="0">
            <a:normAutofit/>
          </a:bodyPr>
          <a:lstStyle/>
          <a:p>
            <a:pPr>
              <a:lnSpc>
                <a:spcPct val="90000"/>
              </a:lnSpc>
              <a:spcAft>
                <a:spcPts val="601"/>
              </a:spcAft>
            </a:pPr>
            <a:r>
              <a:rPr lang="ja-JP" altLang="en-US" sz="1801" dirty="0">
                <a:latin typeface="メイリオ" panose="020B0604030504040204" pitchFamily="50" charset="-128"/>
                <a:ea typeface="メイリオ" panose="020B0604030504040204" pitchFamily="50" charset="-128"/>
              </a:rPr>
              <a:t>栃木県優良デザイン（Ｔマーク）選定事業やとちぎデザイン大賞の内容、</a:t>
            </a:r>
            <a:endParaRPr lang="en-US" altLang="ja-JP" sz="1801" dirty="0">
              <a:latin typeface="メイリオ" panose="020B0604030504040204" pitchFamily="50" charset="-128"/>
              <a:ea typeface="メイリオ" panose="020B0604030504040204" pitchFamily="50" charset="-128"/>
            </a:endParaRPr>
          </a:p>
          <a:p>
            <a:pPr>
              <a:lnSpc>
                <a:spcPct val="90000"/>
              </a:lnSpc>
              <a:spcAft>
                <a:spcPts val="601"/>
              </a:spcAft>
            </a:pPr>
            <a:r>
              <a:rPr lang="ja-JP" altLang="en-US" sz="1801" dirty="0">
                <a:latin typeface="メイリオ" panose="020B0604030504040204" pitchFamily="50" charset="-128"/>
                <a:ea typeface="メイリオ" panose="020B0604030504040204" pitchFamily="50" charset="-128"/>
              </a:rPr>
              <a:t>応募用紙の記載方法等を説明いたします。</a:t>
            </a:r>
            <a:endParaRPr lang="en-US" altLang="ja-JP" sz="1801" dirty="0">
              <a:latin typeface="メイリオ" panose="020B0604030504040204" pitchFamily="50" charset="-128"/>
              <a:ea typeface="メイリオ" panose="020B0604030504040204" pitchFamily="50" charset="-128"/>
            </a:endParaRPr>
          </a:p>
          <a:p>
            <a:pPr>
              <a:lnSpc>
                <a:spcPct val="90000"/>
              </a:lnSpc>
              <a:spcAft>
                <a:spcPts val="601"/>
              </a:spcAft>
            </a:pPr>
            <a:r>
              <a:rPr lang="ja-JP" altLang="en-US" sz="1801" dirty="0">
                <a:latin typeface="メイリオ" panose="020B0604030504040204" pitchFamily="50" charset="-128"/>
                <a:ea typeface="メイリオ" panose="020B0604030504040204" pitchFamily="50" charset="-128"/>
              </a:rPr>
              <a:t>応募を検討されている方は、ご一読ください。</a:t>
            </a:r>
          </a:p>
        </p:txBody>
      </p:sp>
      <p:pic>
        <p:nvPicPr>
          <p:cNvPr id="5" name="図 4" descr="アイコン&#10;&#10;自動的に生成された説明">
            <a:extLst>
              <a:ext uri="{FF2B5EF4-FFF2-40B4-BE49-F238E27FC236}">
                <a16:creationId xmlns:a16="http://schemas.microsoft.com/office/drawing/2014/main" id="{75BE07D2-D3C6-4445-96CD-B3082593CD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01935" y="3162088"/>
            <a:ext cx="3781051" cy="3355682"/>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7" name="テキスト ボックス 16">
            <a:extLst>
              <a:ext uri="{FF2B5EF4-FFF2-40B4-BE49-F238E27FC236}">
                <a16:creationId xmlns:a16="http://schemas.microsoft.com/office/drawing/2014/main" id="{73EC1283-DC46-4B03-B3F2-3E72B14CBAA3}"/>
              </a:ext>
            </a:extLst>
          </p:cNvPr>
          <p:cNvSpPr txBox="1"/>
          <p:nvPr/>
        </p:nvSpPr>
        <p:spPr>
          <a:xfrm>
            <a:off x="264145" y="1028188"/>
            <a:ext cx="7230498" cy="606298"/>
          </a:xfrm>
          <a:prstGeom prst="rect">
            <a:avLst/>
          </a:prstGeom>
        </p:spPr>
        <p:txBody>
          <a:bodyPr vert="horz" lIns="91440" tIns="45721" rIns="91440" bIns="45721" rtlCol="0" anchor="ctr">
            <a:normAutofit/>
          </a:bodyPr>
          <a:lstStyle/>
          <a:p>
            <a:pPr>
              <a:lnSpc>
                <a:spcPct val="90000"/>
              </a:lnSpc>
              <a:spcBef>
                <a:spcPct val="0"/>
              </a:spcBef>
              <a:spcAft>
                <a:spcPts val="601"/>
              </a:spcAft>
            </a:pPr>
            <a:r>
              <a:rPr lang="ja-JP" altLang="en-US" sz="2400" dirty="0">
                <a:ln w="12700" cmpd="thickThin">
                  <a:solidFill>
                    <a:srgbClr val="46A841"/>
                  </a:solidFill>
                </a:ln>
                <a:solidFill>
                  <a:srgbClr val="46A841"/>
                </a:solidFill>
                <a:latin typeface="メイリオ" panose="020B0604030504040204" pitchFamily="50" charset="-128"/>
                <a:ea typeface="メイリオ" panose="020B0604030504040204" pitchFamily="50" charset="-128"/>
                <a:cs typeface="+mj-cs"/>
              </a:rPr>
              <a:t>栃木県優良デザイン（</a:t>
            </a:r>
            <a:r>
              <a:rPr lang="en-US" altLang="ja-JP" sz="2400" dirty="0">
                <a:ln w="12700" cmpd="thickThin">
                  <a:solidFill>
                    <a:srgbClr val="46A841"/>
                  </a:solidFill>
                </a:ln>
                <a:solidFill>
                  <a:srgbClr val="46A841"/>
                </a:solidFill>
                <a:latin typeface="メイリオ" panose="020B0604030504040204" pitchFamily="50" charset="-128"/>
                <a:ea typeface="メイリオ" panose="020B0604030504040204" pitchFamily="50" charset="-128"/>
                <a:cs typeface="+mj-cs"/>
              </a:rPr>
              <a:t>T</a:t>
            </a:r>
            <a:r>
              <a:rPr lang="ja-JP" altLang="en-US" sz="2400" dirty="0">
                <a:ln w="12700" cmpd="thickThin">
                  <a:solidFill>
                    <a:srgbClr val="46A841"/>
                  </a:solidFill>
                </a:ln>
                <a:solidFill>
                  <a:srgbClr val="46A841"/>
                </a:solidFill>
                <a:latin typeface="メイリオ" panose="020B0604030504040204" pitchFamily="50" charset="-128"/>
                <a:ea typeface="メイリオ" panose="020B0604030504040204" pitchFamily="50" charset="-128"/>
                <a:cs typeface="+mj-cs"/>
              </a:rPr>
              <a:t>マーク）選定商品</a:t>
            </a:r>
            <a:endParaRPr lang="en-US" altLang="ja-JP" sz="2400" dirty="0">
              <a:ln w="12700" cmpd="thickThin">
                <a:solidFill>
                  <a:srgbClr val="46A841"/>
                </a:solidFill>
              </a:ln>
              <a:solidFill>
                <a:srgbClr val="FF0000"/>
              </a:solidFill>
              <a:latin typeface="メイリオ" panose="020B0604030504040204" pitchFamily="50" charset="-128"/>
              <a:ea typeface="メイリオ" panose="020B0604030504040204" pitchFamily="50" charset="-128"/>
              <a:cs typeface="+mj-cs"/>
            </a:endParaRPr>
          </a:p>
        </p:txBody>
      </p:sp>
      <p:sp>
        <p:nvSpPr>
          <p:cNvPr id="3" name="スライド番号プレースホルダー 2">
            <a:extLst>
              <a:ext uri="{FF2B5EF4-FFF2-40B4-BE49-F238E27FC236}">
                <a16:creationId xmlns:a16="http://schemas.microsoft.com/office/drawing/2014/main" id="{67116F6B-1A74-EA11-5F58-4DDEE61651AF}"/>
              </a:ext>
            </a:extLst>
          </p:cNvPr>
          <p:cNvSpPr>
            <a:spLocks noGrp="1"/>
          </p:cNvSpPr>
          <p:nvPr>
            <p:ph type="sldNum" sz="quarter" idx="12"/>
          </p:nvPr>
        </p:nvSpPr>
        <p:spPr/>
        <p:txBody>
          <a:bodyPr/>
          <a:lstStyle/>
          <a:p>
            <a:fld id="{58E38ADA-FFC1-4227-8D69-4593A0E3EB3D}" type="slidenum">
              <a:rPr kumimoji="1" lang="ja-JP" altLang="en-US" smtClean="0"/>
              <a:t>1</a:t>
            </a:fld>
            <a:endParaRPr kumimoji="1" lang="ja-JP" altLang="en-US"/>
          </a:p>
        </p:txBody>
      </p:sp>
      <p:sp>
        <p:nvSpPr>
          <p:cNvPr id="6" name="テキスト ボックス 5">
            <a:extLst>
              <a:ext uri="{FF2B5EF4-FFF2-40B4-BE49-F238E27FC236}">
                <a16:creationId xmlns:a16="http://schemas.microsoft.com/office/drawing/2014/main" id="{C0EA9B57-FB53-B677-F628-F37E184D8E36}"/>
              </a:ext>
            </a:extLst>
          </p:cNvPr>
          <p:cNvSpPr txBox="1"/>
          <p:nvPr/>
        </p:nvSpPr>
        <p:spPr>
          <a:xfrm>
            <a:off x="0" y="503208"/>
            <a:ext cx="5519539" cy="524980"/>
          </a:xfrm>
          <a:prstGeom prst="rect">
            <a:avLst/>
          </a:prstGeom>
        </p:spPr>
        <p:txBody>
          <a:bodyPr vert="horz" lIns="91440" tIns="45721" rIns="91440" bIns="45721" rtlCol="0" anchor="ctr">
            <a:normAutofit/>
          </a:bodyPr>
          <a:lstStyle/>
          <a:p>
            <a:pPr algn="ctr"/>
            <a:r>
              <a:rPr lang="en-US" altLang="ja-JP" b="1" kern="100" dirty="0">
                <a:latin typeface="游ゴシック" panose="020B0400000000000000" pitchFamily="50" charset="-128"/>
                <a:ea typeface="游ゴシック" panose="020B0400000000000000" pitchFamily="50" charset="-128"/>
                <a:cs typeface="Times New Roman" panose="02020603050405020304" pitchFamily="18" charset="0"/>
              </a:rPr>
              <a:t>TOCHIGI</a:t>
            </a:r>
            <a:r>
              <a:rPr lang="ja-JP" altLang="ja-JP" b="1" kern="100" dirty="0">
                <a:latin typeface="游ゴシック" panose="020B0400000000000000" pitchFamily="50" charset="-128"/>
                <a:ea typeface="游ゴシック" panose="020B0400000000000000" pitchFamily="50" charset="-128"/>
                <a:cs typeface="Times New Roman" panose="02020603050405020304" pitchFamily="18" charset="0"/>
              </a:rPr>
              <a:t>　</a:t>
            </a:r>
            <a:r>
              <a:rPr lang="en-US" altLang="ja-JP" b="1" kern="100" dirty="0">
                <a:latin typeface="游ゴシック" panose="020B0400000000000000" pitchFamily="50" charset="-128"/>
                <a:ea typeface="游ゴシック" panose="020B0400000000000000" pitchFamily="50" charset="-128"/>
                <a:cs typeface="Times New Roman" panose="02020603050405020304" pitchFamily="18" charset="0"/>
              </a:rPr>
              <a:t>DESIGN</a:t>
            </a:r>
            <a:r>
              <a:rPr lang="ja-JP" altLang="en-US" b="1" kern="100" dirty="0">
                <a:latin typeface="游ゴシック" panose="020B0400000000000000" pitchFamily="50" charset="-128"/>
                <a:ea typeface="游ゴシック" panose="020B0400000000000000" pitchFamily="50" charset="-128"/>
                <a:cs typeface="Times New Roman" panose="02020603050405020304" pitchFamily="18" charset="0"/>
              </a:rPr>
              <a:t>　</a:t>
            </a:r>
            <a:r>
              <a:rPr lang="en-US" altLang="ja-JP" b="1" kern="100" dirty="0">
                <a:latin typeface="游ゴシック" panose="020B0400000000000000" pitchFamily="50" charset="-128"/>
                <a:ea typeface="游ゴシック" panose="020B0400000000000000" pitchFamily="50" charset="-128"/>
                <a:cs typeface="Times New Roman" panose="02020603050405020304" pitchFamily="18" charset="0"/>
              </a:rPr>
              <a:t>SELECTION</a:t>
            </a:r>
            <a:r>
              <a:rPr lang="ja-JP" altLang="ja-JP" b="1" kern="100" dirty="0">
                <a:latin typeface="游ゴシック" panose="020B0400000000000000" pitchFamily="50" charset="-128"/>
                <a:ea typeface="游ゴシック" panose="020B0400000000000000" pitchFamily="50" charset="-128"/>
                <a:cs typeface="Times New Roman" panose="02020603050405020304" pitchFamily="18" charset="0"/>
              </a:rPr>
              <a:t>　</a:t>
            </a:r>
            <a:r>
              <a:rPr lang="en-US" altLang="ja-JP" b="1" kern="100" dirty="0">
                <a:solidFill>
                  <a:srgbClr val="FF0000"/>
                </a:solidFill>
                <a:latin typeface="游ゴシック" panose="020B0400000000000000" pitchFamily="50" charset="-128"/>
                <a:ea typeface="游ゴシック" panose="020B0400000000000000" pitchFamily="50" charset="-128"/>
                <a:cs typeface="Times New Roman" panose="02020603050405020304" pitchFamily="18" charset="0"/>
              </a:rPr>
              <a:t>2026</a:t>
            </a:r>
            <a:endParaRPr lang="ja-JP" altLang="ja-JP" b="1" kern="100" dirty="0">
              <a:solidFill>
                <a:srgbClr val="FF0000"/>
              </a:solidFill>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3429671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64F319C-3D44-4D11-B7D1-7F89570890C3}"/>
              </a:ext>
            </a:extLst>
          </p:cNvPr>
          <p:cNvSpPr txBox="1"/>
          <p:nvPr/>
        </p:nvSpPr>
        <p:spPr>
          <a:xfrm>
            <a:off x="464124" y="191658"/>
            <a:ext cx="11263745"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ホープ・デザイン</a:t>
            </a:r>
          </a:p>
        </p:txBody>
      </p:sp>
      <p:sp>
        <p:nvSpPr>
          <p:cNvPr id="7" name="テキスト ボックス 6">
            <a:extLst>
              <a:ext uri="{FF2B5EF4-FFF2-40B4-BE49-F238E27FC236}">
                <a16:creationId xmlns:a16="http://schemas.microsoft.com/office/drawing/2014/main" id="{FB6E6305-F2E4-49C2-8C4E-6CB734B2949B}"/>
              </a:ext>
            </a:extLst>
          </p:cNvPr>
          <p:cNvSpPr txBox="1"/>
          <p:nvPr/>
        </p:nvSpPr>
        <p:spPr>
          <a:xfrm>
            <a:off x="1035209" y="2788765"/>
            <a:ext cx="10479129" cy="1815882"/>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①応募商品の開発に伴い、事業者として、</a:t>
            </a:r>
            <a:r>
              <a:rPr lang="ja-JP" altLang="en-US" sz="1600" b="1" u="sng" dirty="0">
                <a:latin typeface="メイリオ" panose="020B0604030504040204" pitchFamily="50" charset="-128"/>
                <a:ea typeface="メイリオ" panose="020B0604030504040204" pitchFamily="50" charset="-128"/>
              </a:rPr>
              <a:t>新事業・新分野・新市場・新領域等へ新たに挑戦する</a:t>
            </a:r>
            <a:r>
              <a:rPr lang="ja-JP" altLang="en-US" sz="1600" dirty="0">
                <a:latin typeface="メイリオ" panose="020B0604030504040204" pitchFamily="50" charset="-128"/>
                <a:ea typeface="メイリオ" panose="020B0604030504040204" pitchFamily="50" charset="-128"/>
              </a:rPr>
              <a:t>こととなっ</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たもので、</a:t>
            </a:r>
            <a:r>
              <a:rPr lang="ja-JP" altLang="en-US" sz="1600" b="1" u="sng" dirty="0">
                <a:latin typeface="メイリオ" panose="020B0604030504040204" pitchFamily="50" charset="-128"/>
                <a:ea typeface="メイリオ" panose="020B0604030504040204" pitchFamily="50" charset="-128"/>
              </a:rPr>
              <a:t>今後の工夫次第で</a:t>
            </a:r>
            <a:r>
              <a:rPr lang="ja-JP" altLang="en-US" sz="1600" b="1" u="sng" dirty="0">
                <a:solidFill>
                  <a:srgbClr val="FF0000"/>
                </a:solidFill>
                <a:latin typeface="メイリオ" panose="020B0604030504040204" pitchFamily="50" charset="-128"/>
                <a:ea typeface="メイリオ" panose="020B0604030504040204" pitchFamily="50" charset="-128"/>
              </a:rPr>
              <a:t>「人びとの暮らし」 や「産業」</a:t>
            </a:r>
            <a:r>
              <a:rPr lang="ja-JP" altLang="en-US" sz="1600" b="1" u="sng" dirty="0">
                <a:latin typeface="メイリオ" panose="020B0604030504040204" pitchFamily="50" charset="-128"/>
                <a:ea typeface="メイリオ" panose="020B0604030504040204" pitchFamily="50" charset="-128"/>
              </a:rPr>
              <a:t>に対して、新たな価値を生み出す可能性</a:t>
            </a:r>
            <a:r>
              <a:rPr lang="ja-JP" altLang="en-US" sz="1600" dirty="0">
                <a:latin typeface="メイリオ" panose="020B0604030504040204" pitchFamily="50" charset="-128"/>
                <a:ea typeface="メイリオ" panose="020B0604030504040204" pitchFamily="50" charset="-128"/>
              </a:rPr>
              <a:t>がある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と期待させるもの</a:t>
            </a:r>
            <a:endParaRPr lang="en-US" altLang="ja-JP" sz="1600" dirty="0">
              <a:latin typeface="メイリオ" panose="020B0604030504040204" pitchFamily="50" charset="-128"/>
              <a:ea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②応募商品の「ターゲットユーザー・抱える問題」「リソースを活用した解決方法」「商品の持つはたらき」</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が</a:t>
            </a:r>
            <a:r>
              <a:rPr lang="ja-JP" altLang="en-US" sz="1600" b="1" u="sng" dirty="0">
                <a:latin typeface="メイリオ" panose="020B0604030504040204" pitchFamily="50" charset="-128"/>
                <a:ea typeface="メイリオ" panose="020B0604030504040204" pitchFamily="50" charset="-128"/>
              </a:rPr>
              <a:t>高い独自性</a:t>
            </a:r>
            <a:r>
              <a:rPr lang="ja-JP" altLang="en-US" sz="1600" dirty="0">
                <a:latin typeface="メイリオ" panose="020B0604030504040204" pitchFamily="50" charset="-128"/>
                <a:ea typeface="メイリオ" panose="020B0604030504040204" pitchFamily="50" charset="-128"/>
              </a:rPr>
              <a:t>を持っており、</a:t>
            </a:r>
            <a:r>
              <a:rPr lang="ja-JP" altLang="en-US" sz="1600" b="1" u="sng" dirty="0">
                <a:latin typeface="メイリオ" panose="020B0604030504040204" pitchFamily="50" charset="-128"/>
                <a:ea typeface="メイリオ" panose="020B0604030504040204" pitchFamily="50" charset="-128"/>
              </a:rPr>
              <a:t>今後の工夫次第で</a:t>
            </a:r>
            <a:r>
              <a:rPr lang="ja-JP" altLang="en-US" sz="1600" b="1" u="sng" dirty="0">
                <a:solidFill>
                  <a:srgbClr val="FF0000"/>
                </a:solidFill>
                <a:latin typeface="メイリオ" panose="020B0604030504040204" pitchFamily="50" charset="-128"/>
                <a:ea typeface="メイリオ" panose="020B0604030504040204" pitchFamily="50" charset="-128"/>
              </a:rPr>
              <a:t>「人びとの暮らし」 や「産業」</a:t>
            </a:r>
            <a:r>
              <a:rPr lang="ja-JP" altLang="en-US" sz="1600" b="1" u="sng" dirty="0">
                <a:latin typeface="メイリオ" panose="020B0604030504040204" pitchFamily="50" charset="-128"/>
                <a:ea typeface="メイリオ" panose="020B0604030504040204" pitchFamily="50" charset="-128"/>
              </a:rPr>
              <a:t>に対して、新たな価値を生み出</a:t>
            </a:r>
            <a:endParaRPr lang="en-US" altLang="ja-JP" sz="1600" b="1" u="sng" dirty="0">
              <a:latin typeface="メイリオ" panose="020B0604030504040204" pitchFamily="50" charset="-128"/>
              <a:ea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rPr>
              <a:t>　</a:t>
            </a:r>
            <a:r>
              <a:rPr lang="ja-JP" altLang="en-US" sz="1600" b="1" u="sng" dirty="0">
                <a:latin typeface="メイリオ" panose="020B0604030504040204" pitchFamily="50" charset="-128"/>
                <a:ea typeface="メイリオ" panose="020B0604030504040204" pitchFamily="50" charset="-128"/>
              </a:rPr>
              <a:t>す可能性</a:t>
            </a:r>
            <a:r>
              <a:rPr lang="ja-JP" altLang="en-US" sz="1600" dirty="0">
                <a:latin typeface="メイリオ" panose="020B0604030504040204" pitchFamily="50" charset="-128"/>
                <a:ea typeface="メイリオ" panose="020B0604030504040204" pitchFamily="50" charset="-128"/>
              </a:rPr>
              <a:t>があると期待させるもの</a:t>
            </a:r>
          </a:p>
        </p:txBody>
      </p:sp>
      <p:sp>
        <p:nvSpPr>
          <p:cNvPr id="16" name="テキスト ボックス 15">
            <a:extLst>
              <a:ext uri="{FF2B5EF4-FFF2-40B4-BE49-F238E27FC236}">
                <a16:creationId xmlns:a16="http://schemas.microsoft.com/office/drawing/2014/main" id="{F083185A-01C1-4BC3-83B3-FFA5EF64593A}"/>
              </a:ext>
            </a:extLst>
          </p:cNvPr>
          <p:cNvSpPr txBox="1"/>
          <p:nvPr/>
        </p:nvSpPr>
        <p:spPr>
          <a:xfrm>
            <a:off x="988253" y="671656"/>
            <a:ext cx="10359015" cy="1323439"/>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県内中小企業のデザイン開発を活性化させることを目的に、令和４（</a:t>
            </a:r>
            <a:r>
              <a:rPr lang="en-US" altLang="ja-JP" sz="1600" dirty="0">
                <a:latin typeface="メイリオ" panose="020B0604030504040204" pitchFamily="50" charset="-128"/>
                <a:ea typeface="メイリオ" panose="020B0604030504040204" pitchFamily="50" charset="-128"/>
              </a:rPr>
              <a:t>2022</a:t>
            </a:r>
            <a:r>
              <a:rPr lang="ja-JP" altLang="en-US" sz="1600" dirty="0">
                <a:latin typeface="メイリオ" panose="020B0604030504040204" pitchFamily="50" charset="-128"/>
                <a:ea typeface="メイリオ" panose="020B0604030504040204" pitchFamily="50" charset="-128"/>
              </a:rPr>
              <a:t>）年度に新設されました。</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ホープ・デザインは、</a:t>
            </a:r>
            <a:r>
              <a:rPr lang="ja-JP" altLang="en-US" sz="1600" b="1" u="sng" dirty="0">
                <a:latin typeface="メイリオ" panose="020B0604030504040204" pitchFamily="50" charset="-128"/>
                <a:ea typeface="メイリオ" panose="020B0604030504040204" pitchFamily="50" charset="-128"/>
              </a:rPr>
              <a:t>審査の点数に関わらず、商品開発における「新たな挑戦」や「高い独自性」を評価</a:t>
            </a:r>
            <a:r>
              <a:rPr lang="ja-JP" altLang="en-US" sz="1600" dirty="0">
                <a:latin typeface="メイリオ" panose="020B0604030504040204" pitchFamily="50" charset="-128"/>
                <a:ea typeface="メイリオ" panose="020B0604030504040204" pitchFamily="50" charset="-128"/>
              </a:rPr>
              <a:t>し、</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表彰しようとする取組です。</a:t>
            </a:r>
            <a:endParaRPr lang="en-US" altLang="ja-JP" sz="1600" dirty="0">
              <a:latin typeface="メイリオ" panose="020B0604030504040204" pitchFamily="50" charset="-128"/>
              <a:ea typeface="メイリオ" panose="020B0604030504040204" pitchFamily="50" charset="-128"/>
            </a:endParaRPr>
          </a:p>
          <a:p>
            <a:r>
              <a:rPr lang="ja-JP" altLang="en-US" sz="1600" b="1" u="sng" dirty="0">
                <a:latin typeface="メイリオ" panose="020B0604030504040204" pitchFamily="50" charset="-128"/>
                <a:ea typeface="メイリオ" panose="020B0604030504040204" pitchFamily="50" charset="-128"/>
              </a:rPr>
              <a:t>栃木県優良デザイン（Ｔマーク）の選定基準に届かない商品であっても、選定される可能性があります</a:t>
            </a:r>
            <a:r>
              <a:rPr lang="ja-JP" altLang="en-US" sz="1600" dirty="0">
                <a:latin typeface="メイリオ" panose="020B0604030504040204" pitchFamily="50" charset="-128"/>
                <a:ea typeface="メイリオ" panose="020B0604030504040204" pitchFamily="50" charset="-128"/>
              </a:rPr>
              <a:t>ので、奮ってご応募ください。</a:t>
            </a:r>
          </a:p>
        </p:txBody>
      </p:sp>
      <p:sp>
        <p:nvSpPr>
          <p:cNvPr id="17" name="テキスト ボックス 16">
            <a:extLst>
              <a:ext uri="{FF2B5EF4-FFF2-40B4-BE49-F238E27FC236}">
                <a16:creationId xmlns:a16="http://schemas.microsoft.com/office/drawing/2014/main" id="{37DC37D1-3F0C-4DE9-8AC2-0323538B20DD}"/>
              </a:ext>
            </a:extLst>
          </p:cNvPr>
          <p:cNvSpPr txBox="1"/>
          <p:nvPr/>
        </p:nvSpPr>
        <p:spPr>
          <a:xfrm>
            <a:off x="349602" y="2400549"/>
            <a:ext cx="11263745" cy="369460"/>
          </a:xfrm>
          <a:prstGeom prst="rect">
            <a:avLst/>
          </a:prstGeom>
          <a:noFill/>
        </p:spPr>
        <p:txBody>
          <a:bodyPr wrap="square" rtlCol="0">
            <a:spAutoFit/>
          </a:bodyPr>
          <a:lstStyle/>
          <a:p>
            <a:r>
              <a:rPr lang="en-US" altLang="ja-JP" sz="1801" b="1" dirty="0">
                <a:latin typeface="メイリオ" panose="020B0604030504040204" pitchFamily="50" charset="-128"/>
                <a:ea typeface="メイリオ" panose="020B0604030504040204" pitchFamily="50" charset="-128"/>
              </a:rPr>
              <a:t>【</a:t>
            </a:r>
            <a:r>
              <a:rPr lang="ja-JP" altLang="en-US" sz="1801" b="1" dirty="0">
                <a:latin typeface="メイリオ" panose="020B0604030504040204" pitchFamily="50" charset="-128"/>
                <a:ea typeface="メイリオ" panose="020B0604030504040204" pitchFamily="50" charset="-128"/>
              </a:rPr>
              <a:t>ホープ・デザインにおける審査項目</a:t>
            </a:r>
            <a:r>
              <a:rPr lang="en-US" altLang="ja-JP" sz="1801" b="1" dirty="0">
                <a:latin typeface="メイリオ" panose="020B0604030504040204" pitchFamily="50" charset="-128"/>
                <a:ea typeface="メイリオ" panose="020B0604030504040204" pitchFamily="50" charset="-128"/>
              </a:rPr>
              <a:t>】</a:t>
            </a:r>
            <a:endParaRPr lang="ja-JP" altLang="en-US" sz="1801" b="1"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7C14B497-4301-48C0-A29B-9362264B7DC9}"/>
              </a:ext>
            </a:extLst>
          </p:cNvPr>
          <p:cNvSpPr txBox="1"/>
          <p:nvPr/>
        </p:nvSpPr>
        <p:spPr>
          <a:xfrm>
            <a:off x="67688" y="4939858"/>
            <a:ext cx="3549536" cy="369460"/>
          </a:xfrm>
          <a:prstGeom prst="rect">
            <a:avLst/>
          </a:prstGeom>
          <a:noFill/>
        </p:spPr>
        <p:txBody>
          <a:bodyPr wrap="square" rtlCol="0">
            <a:spAutoFit/>
          </a:bodyPr>
          <a:lstStyle/>
          <a:p>
            <a:r>
              <a:rPr lang="en-US" altLang="ja-JP" sz="1801" b="1" dirty="0">
                <a:solidFill>
                  <a:srgbClr val="0070C0"/>
                </a:solidFill>
                <a:latin typeface="メイリオ" panose="020B0604030504040204" pitchFamily="50" charset="-128"/>
                <a:ea typeface="メイリオ" panose="020B0604030504040204" pitchFamily="50" charset="-128"/>
              </a:rPr>
              <a:t>【</a:t>
            </a:r>
            <a:r>
              <a:rPr lang="ja-JP" altLang="en-US" sz="1801" b="1" dirty="0">
                <a:solidFill>
                  <a:srgbClr val="0070C0"/>
                </a:solidFill>
                <a:latin typeface="メイリオ" panose="020B0604030504040204" pitchFamily="50" charset="-128"/>
                <a:ea typeface="メイリオ" panose="020B0604030504040204" pitchFamily="50" charset="-128"/>
              </a:rPr>
              <a:t>Ｒ５年度ホープ・デザイン</a:t>
            </a:r>
            <a:r>
              <a:rPr lang="en-US" altLang="ja-JP" sz="1801" b="1" dirty="0">
                <a:solidFill>
                  <a:srgbClr val="0070C0"/>
                </a:solidFill>
                <a:latin typeface="メイリオ" panose="020B0604030504040204" pitchFamily="50" charset="-128"/>
                <a:ea typeface="メイリオ" panose="020B0604030504040204" pitchFamily="50" charset="-128"/>
              </a:rPr>
              <a:t>】</a:t>
            </a:r>
            <a:endParaRPr lang="ja-JP" altLang="en-US" sz="1801" b="1" dirty="0">
              <a:solidFill>
                <a:srgbClr val="0070C0"/>
              </a:solidFill>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65BCA4EA-6605-44BC-8910-738503646696}"/>
              </a:ext>
            </a:extLst>
          </p:cNvPr>
          <p:cNvSpPr txBox="1"/>
          <p:nvPr/>
        </p:nvSpPr>
        <p:spPr>
          <a:xfrm>
            <a:off x="192185" y="5333138"/>
            <a:ext cx="3425039" cy="1415772"/>
          </a:xfrm>
          <a:prstGeom prst="rect">
            <a:avLst/>
          </a:prstGeom>
          <a:noFill/>
        </p:spPr>
        <p:txBody>
          <a:bodyPr wrap="square" rtlCol="0">
            <a:spAutoFit/>
          </a:bodyPr>
          <a:lstStyle/>
          <a:p>
            <a:r>
              <a:rPr lang="ja-JP" altLang="en-US" sz="1600" b="1" dirty="0">
                <a:solidFill>
                  <a:srgbClr val="0070C0"/>
                </a:solidFill>
                <a:latin typeface="メイリオ" panose="020B0604030504040204" pitchFamily="50" charset="-128"/>
                <a:ea typeface="メイリオ" panose="020B0604030504040204" pitchFamily="50" charset="-128"/>
              </a:rPr>
              <a:t>商品名：</a:t>
            </a:r>
            <a:r>
              <a:rPr lang="en-US" altLang="ja-JP" sz="1600" b="1" dirty="0" err="1">
                <a:solidFill>
                  <a:srgbClr val="0070C0"/>
                </a:solidFill>
                <a:latin typeface="メイリオ" panose="020B0604030504040204" pitchFamily="50" charset="-128"/>
                <a:ea typeface="メイリオ" panose="020B0604030504040204" pitchFamily="50" charset="-128"/>
              </a:rPr>
              <a:t>Sugi</a:t>
            </a:r>
            <a:r>
              <a:rPr lang="en-US" altLang="ja-JP" sz="1600" b="1" dirty="0">
                <a:solidFill>
                  <a:srgbClr val="0070C0"/>
                </a:solidFill>
                <a:latin typeface="メイリオ" panose="020B0604030504040204" pitchFamily="50" charset="-128"/>
                <a:ea typeface="メイリオ" panose="020B0604030504040204" pitchFamily="50" charset="-128"/>
              </a:rPr>
              <a:t> </a:t>
            </a:r>
            <a:r>
              <a:rPr lang="ja-JP" altLang="en-US" sz="1600" b="1" dirty="0">
                <a:solidFill>
                  <a:srgbClr val="0070C0"/>
                </a:solidFill>
                <a:latin typeface="メイリオ" panose="020B0604030504040204" pitchFamily="50" charset="-128"/>
                <a:ea typeface="メイリオ" panose="020B0604030504040204" pitchFamily="50" charset="-128"/>
              </a:rPr>
              <a:t>折りたたみテーブル</a:t>
            </a: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400" dirty="0">
                <a:solidFill>
                  <a:srgbClr val="0070C0"/>
                </a:solidFill>
                <a:latin typeface="メイリオ" panose="020B0604030504040204" pitchFamily="50" charset="-128"/>
                <a:ea typeface="メイリオ" panose="020B0604030504040204" pitchFamily="50" charset="-128"/>
              </a:rPr>
              <a:t>廃校利用や木工教室等の開催によ地域振興の取組が素晴らしく、木製品の良さを活かした製品で、今後県内木材活用や脱炭素社会への貢献が期待できる可能性が評価された（審査項目①に該当）</a:t>
            </a:r>
          </a:p>
        </p:txBody>
      </p:sp>
      <p:cxnSp>
        <p:nvCxnSpPr>
          <p:cNvPr id="12" name="直線コネクタ 11">
            <a:extLst>
              <a:ext uri="{FF2B5EF4-FFF2-40B4-BE49-F238E27FC236}">
                <a16:creationId xmlns:a16="http://schemas.microsoft.com/office/drawing/2014/main" id="{5E787ACA-5C20-4FB6-9FC1-256B383BE203}"/>
              </a:ext>
            </a:extLst>
          </p:cNvPr>
          <p:cNvCxnSpPr>
            <a:cxnSpLocks/>
          </p:cNvCxnSpPr>
          <p:nvPr/>
        </p:nvCxnSpPr>
        <p:spPr>
          <a:xfrm>
            <a:off x="343270" y="2185387"/>
            <a:ext cx="11505460" cy="0"/>
          </a:xfrm>
          <a:prstGeom prst="line">
            <a:avLst/>
          </a:prstGeom>
        </p:spPr>
        <p:style>
          <a:lnRef idx="1">
            <a:schemeClr val="dk1"/>
          </a:lnRef>
          <a:fillRef idx="0">
            <a:schemeClr val="dk1"/>
          </a:fillRef>
          <a:effectRef idx="0">
            <a:schemeClr val="dk1"/>
          </a:effectRef>
          <a:fontRef idx="minor">
            <a:schemeClr val="tx1"/>
          </a:fontRef>
        </p:style>
      </p:cxnSp>
      <p:cxnSp>
        <p:nvCxnSpPr>
          <p:cNvPr id="13" name="直線コネクタ 12">
            <a:extLst>
              <a:ext uri="{FF2B5EF4-FFF2-40B4-BE49-F238E27FC236}">
                <a16:creationId xmlns:a16="http://schemas.microsoft.com/office/drawing/2014/main" id="{D742EB91-DBCA-4827-B1D2-A4DCE5B1500F}"/>
              </a:ext>
            </a:extLst>
          </p:cNvPr>
          <p:cNvCxnSpPr>
            <a:cxnSpLocks/>
          </p:cNvCxnSpPr>
          <p:nvPr/>
        </p:nvCxnSpPr>
        <p:spPr>
          <a:xfrm>
            <a:off x="343270" y="4857565"/>
            <a:ext cx="11505460" cy="0"/>
          </a:xfrm>
          <a:prstGeom prst="line">
            <a:avLst/>
          </a:prstGeom>
        </p:spPr>
        <p:style>
          <a:lnRef idx="1">
            <a:schemeClr val="dk1"/>
          </a:lnRef>
          <a:fillRef idx="0">
            <a:schemeClr val="dk1"/>
          </a:fillRef>
          <a:effectRef idx="0">
            <a:schemeClr val="dk1"/>
          </a:effectRef>
          <a:fontRef idx="minor">
            <a:schemeClr val="tx1"/>
          </a:fontRef>
        </p:style>
      </p:cxnSp>
      <p:sp>
        <p:nvSpPr>
          <p:cNvPr id="2" name="スライド番号プレースホルダー 1">
            <a:extLst>
              <a:ext uri="{FF2B5EF4-FFF2-40B4-BE49-F238E27FC236}">
                <a16:creationId xmlns:a16="http://schemas.microsoft.com/office/drawing/2014/main" id="{92C56AB3-B1E5-212A-5D34-8292941497C5}"/>
              </a:ext>
            </a:extLst>
          </p:cNvPr>
          <p:cNvSpPr>
            <a:spLocks noGrp="1"/>
          </p:cNvSpPr>
          <p:nvPr>
            <p:ph type="sldNum" sz="quarter" idx="12"/>
          </p:nvPr>
        </p:nvSpPr>
        <p:spPr/>
        <p:txBody>
          <a:bodyPr/>
          <a:lstStyle/>
          <a:p>
            <a:fld id="{58E38ADA-FFC1-4227-8D69-4593A0E3EB3D}" type="slidenum">
              <a:rPr kumimoji="1" lang="ja-JP" altLang="en-US" smtClean="0"/>
              <a:t>10</a:t>
            </a:fld>
            <a:endParaRPr kumimoji="1" lang="ja-JP" altLang="en-US"/>
          </a:p>
        </p:txBody>
      </p:sp>
      <p:sp>
        <p:nvSpPr>
          <p:cNvPr id="3" name="テキスト ボックス 2">
            <a:extLst>
              <a:ext uri="{FF2B5EF4-FFF2-40B4-BE49-F238E27FC236}">
                <a16:creationId xmlns:a16="http://schemas.microsoft.com/office/drawing/2014/main" id="{A2240F0E-9857-5519-FE6B-4F2577FDE68A}"/>
              </a:ext>
            </a:extLst>
          </p:cNvPr>
          <p:cNvSpPr txBox="1"/>
          <p:nvPr/>
        </p:nvSpPr>
        <p:spPr>
          <a:xfrm>
            <a:off x="5963896" y="4936261"/>
            <a:ext cx="3549536" cy="369460"/>
          </a:xfrm>
          <a:prstGeom prst="rect">
            <a:avLst/>
          </a:prstGeom>
          <a:noFill/>
        </p:spPr>
        <p:txBody>
          <a:bodyPr wrap="square" rtlCol="0">
            <a:spAutoFit/>
          </a:bodyPr>
          <a:lstStyle/>
          <a:p>
            <a:r>
              <a:rPr lang="en-US" altLang="ja-JP" sz="1801" b="1" dirty="0">
                <a:solidFill>
                  <a:srgbClr val="0070C0"/>
                </a:solidFill>
                <a:latin typeface="メイリオ" panose="020B0604030504040204" pitchFamily="50" charset="-128"/>
                <a:ea typeface="メイリオ" panose="020B0604030504040204" pitchFamily="50" charset="-128"/>
              </a:rPr>
              <a:t>【</a:t>
            </a:r>
            <a:r>
              <a:rPr lang="ja-JP" altLang="en-US" sz="1801" b="1" dirty="0">
                <a:solidFill>
                  <a:srgbClr val="0070C0"/>
                </a:solidFill>
                <a:latin typeface="メイリオ" panose="020B0604030504040204" pitchFamily="50" charset="-128"/>
                <a:ea typeface="メイリオ" panose="020B0604030504040204" pitchFamily="50" charset="-128"/>
              </a:rPr>
              <a:t>Ｒ６年度ホープ・デザイン</a:t>
            </a:r>
            <a:r>
              <a:rPr lang="en-US" altLang="ja-JP" sz="1801" b="1" dirty="0">
                <a:solidFill>
                  <a:srgbClr val="0070C0"/>
                </a:solidFill>
                <a:latin typeface="メイリオ" panose="020B0604030504040204" pitchFamily="50" charset="-128"/>
                <a:ea typeface="メイリオ" panose="020B0604030504040204" pitchFamily="50" charset="-128"/>
              </a:rPr>
              <a:t>】</a:t>
            </a:r>
            <a:endParaRPr lang="ja-JP" altLang="en-US" sz="1801" b="1" dirty="0">
              <a:solidFill>
                <a:srgbClr val="0070C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E057ED45-EE7E-E193-B447-B87246822F3A}"/>
              </a:ext>
            </a:extLst>
          </p:cNvPr>
          <p:cNvSpPr txBox="1"/>
          <p:nvPr/>
        </p:nvSpPr>
        <p:spPr>
          <a:xfrm>
            <a:off x="6054847" y="5333138"/>
            <a:ext cx="3392602" cy="1415772"/>
          </a:xfrm>
          <a:prstGeom prst="rect">
            <a:avLst/>
          </a:prstGeom>
          <a:noFill/>
        </p:spPr>
        <p:txBody>
          <a:bodyPr wrap="square" rtlCol="0">
            <a:spAutoFit/>
          </a:bodyPr>
          <a:lstStyle/>
          <a:p>
            <a:r>
              <a:rPr lang="ja-JP" altLang="en-US" sz="1600" b="1" dirty="0">
                <a:solidFill>
                  <a:srgbClr val="0070C0"/>
                </a:solidFill>
                <a:latin typeface="メイリオ" panose="020B0604030504040204" pitchFamily="50" charset="-128"/>
                <a:ea typeface="メイリオ" panose="020B0604030504040204" pitchFamily="50" charset="-128"/>
              </a:rPr>
              <a:t>商品名：</a:t>
            </a:r>
            <a:r>
              <a:rPr lang="en-US" altLang="ja-JP" sz="1600" b="1" dirty="0" err="1">
                <a:solidFill>
                  <a:srgbClr val="0070C0"/>
                </a:solidFill>
                <a:latin typeface="メイリオ" panose="020B0604030504040204" pitchFamily="50" charset="-128"/>
                <a:ea typeface="メイリオ" panose="020B0604030504040204" pitchFamily="50" charset="-128"/>
              </a:rPr>
              <a:t>Miyayuzu</a:t>
            </a:r>
            <a:r>
              <a:rPr lang="en-US" altLang="ja-JP" sz="1600" b="1" dirty="0">
                <a:solidFill>
                  <a:srgbClr val="0070C0"/>
                </a:solidFill>
                <a:latin typeface="メイリオ" panose="020B0604030504040204" pitchFamily="50" charset="-128"/>
                <a:ea typeface="メイリオ" panose="020B0604030504040204" pitchFamily="50" charset="-128"/>
              </a:rPr>
              <a:t> Room Spray</a:t>
            </a:r>
          </a:p>
          <a:p>
            <a:pPr algn="l"/>
            <a:r>
              <a:rPr lang="ja-JP" altLang="en-US" sz="1400" b="0" i="0" dirty="0">
                <a:solidFill>
                  <a:srgbClr val="0070C0"/>
                </a:solidFill>
                <a:effectLst/>
                <a:latin typeface="メイリオ" panose="020B0604030504040204" pitchFamily="50" charset="-128"/>
                <a:ea typeface="メイリオ" panose="020B0604030504040204" pitchFamily="50" charset="-128"/>
              </a:rPr>
              <a:t>産学が一体となって開発された商品で、地域の魅力発信や産業振興に繋がる商品。今後、「香りで暮らしをデザイン」し、人々の心やすらぐ暮らしを実現できる可能性が評価された</a:t>
            </a:r>
            <a:r>
              <a:rPr lang="ja-JP" altLang="en-US" sz="1400" dirty="0">
                <a:solidFill>
                  <a:srgbClr val="0070C0"/>
                </a:solidFill>
                <a:latin typeface="メイリオ" panose="020B0604030504040204" pitchFamily="50" charset="-128"/>
                <a:ea typeface="メイリオ" panose="020B0604030504040204" pitchFamily="50" charset="-128"/>
              </a:rPr>
              <a:t>（審査項目②に該当）</a:t>
            </a:r>
          </a:p>
        </p:txBody>
      </p:sp>
      <p:pic>
        <p:nvPicPr>
          <p:cNvPr id="1026" name="Picture 2" descr="Sugi折りたたみテーブル">
            <a:extLst>
              <a:ext uri="{FF2B5EF4-FFF2-40B4-BE49-F238E27FC236}">
                <a16:creationId xmlns:a16="http://schemas.microsoft.com/office/drawing/2014/main" id="{00365F90-3D9F-60F9-C3D3-F4B8D8D0B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7224" y="5090122"/>
            <a:ext cx="2270473" cy="16313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iyayuzuroomspray">
            <a:extLst>
              <a:ext uri="{FF2B5EF4-FFF2-40B4-BE49-F238E27FC236}">
                <a16:creationId xmlns:a16="http://schemas.microsoft.com/office/drawing/2014/main" id="{5ADF1314-7066-8CA9-B770-FE8410C609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7449" y="4958722"/>
            <a:ext cx="1877082" cy="1874479"/>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FA8318E8-5AC4-371B-7C20-3ABCBD142067}"/>
              </a:ext>
            </a:extLst>
          </p:cNvPr>
          <p:cNvSpPr txBox="1"/>
          <p:nvPr/>
        </p:nvSpPr>
        <p:spPr>
          <a:xfrm>
            <a:off x="9845033" y="4604148"/>
            <a:ext cx="2379660" cy="253916"/>
          </a:xfrm>
          <a:prstGeom prst="rect">
            <a:avLst/>
          </a:prstGeom>
          <a:noFill/>
        </p:spPr>
        <p:txBody>
          <a:bodyPr wrap="square" rtlCol="0">
            <a:spAutoFit/>
          </a:bodyPr>
          <a:lstStyle/>
          <a:p>
            <a:r>
              <a:rPr lang="en-US" altLang="ja-JP" sz="1050" dirty="0">
                <a:latin typeface="メイリオ" panose="020B0604030504040204" pitchFamily="50" charset="-128"/>
                <a:ea typeface="メイリオ" panose="020B0604030504040204" pitchFamily="50" charset="-128"/>
              </a:rPr>
              <a:t>※R7</a:t>
            </a:r>
            <a:r>
              <a:rPr lang="ja-JP" altLang="en-US" sz="1050" dirty="0">
                <a:latin typeface="メイリオ" panose="020B0604030504040204" pitchFamily="50" charset="-128"/>
                <a:ea typeface="メイリオ" panose="020B0604030504040204" pitchFamily="50" charset="-128"/>
              </a:rPr>
              <a:t>年度は該当商品なし</a:t>
            </a:r>
            <a:endParaRPr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48206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4237FDB-EDEE-45D2-8ECD-2B33CF38D7D6}"/>
              </a:ext>
            </a:extLst>
          </p:cNvPr>
          <p:cNvSpPr txBox="1"/>
          <p:nvPr/>
        </p:nvSpPr>
        <p:spPr>
          <a:xfrm>
            <a:off x="464123" y="403151"/>
            <a:ext cx="11263745" cy="523220"/>
          </a:xfrm>
          <a:prstGeom prst="rect">
            <a:avLst/>
          </a:prstGeom>
          <a:noFill/>
        </p:spPr>
        <p:txBody>
          <a:bodyPr wrap="square" rtlCol="0">
            <a:spAutoFit/>
          </a:bodyPr>
          <a:lstStyle/>
          <a:p>
            <a:r>
              <a:rPr lang="ja-JP" altLang="en-US" sz="2800" dirty="0">
                <a:solidFill>
                  <a:srgbClr val="FF0000"/>
                </a:solidFill>
                <a:latin typeface="メイリオ" panose="020B0604030504040204" pitchFamily="50" charset="-128"/>
                <a:ea typeface="メイリオ" panose="020B0604030504040204" pitchFamily="50" charset="-128"/>
              </a:rPr>
              <a:t>「とちぎデザイン塾」</a:t>
            </a:r>
            <a:r>
              <a:rPr lang="ja-JP" altLang="en-US" sz="2800" dirty="0">
                <a:latin typeface="メイリオ" panose="020B0604030504040204" pitchFamily="50" charset="-128"/>
                <a:ea typeface="メイリオ" panose="020B0604030504040204" pitchFamily="50" charset="-128"/>
              </a:rPr>
              <a:t>のご案内</a:t>
            </a:r>
          </a:p>
        </p:txBody>
      </p:sp>
      <p:sp>
        <p:nvSpPr>
          <p:cNvPr id="5" name="テキスト ボックス 4">
            <a:extLst>
              <a:ext uri="{FF2B5EF4-FFF2-40B4-BE49-F238E27FC236}">
                <a16:creationId xmlns:a16="http://schemas.microsoft.com/office/drawing/2014/main" id="{50981866-92EC-431B-B6C9-503C78572EBA}"/>
              </a:ext>
            </a:extLst>
          </p:cNvPr>
          <p:cNvSpPr txBox="1"/>
          <p:nvPr/>
        </p:nvSpPr>
        <p:spPr>
          <a:xfrm>
            <a:off x="624220" y="955531"/>
            <a:ext cx="10552033" cy="1815882"/>
          </a:xfrm>
          <a:prstGeom prst="rect">
            <a:avLst/>
          </a:prstGeom>
          <a:noFill/>
        </p:spPr>
        <p:txBody>
          <a:bodyPr wrap="square" lIns="91440" tIns="45720" rIns="91440" bIns="45720" rtlCol="0" anchor="t">
            <a:spAutoFit/>
          </a:bodyPr>
          <a:lstStyle/>
          <a:p>
            <a:r>
              <a:rPr lang="ja-JP" altLang="en-US" sz="1600" dirty="0">
                <a:latin typeface="メイリオ" panose="020B0604030504040204" pitchFamily="50" charset="-128"/>
                <a:ea typeface="メイリオ" panose="020B0604030504040204" pitchFamily="50" charset="-128"/>
              </a:rPr>
              <a:t>　栃木県では、県内中小企業のデザイン開発を支援するため、</a:t>
            </a:r>
            <a:r>
              <a:rPr lang="ja-JP" altLang="en-US" sz="1600" b="1" u="sng" dirty="0">
                <a:latin typeface="メイリオ" panose="020B0604030504040204" pitchFamily="50" charset="-128"/>
                <a:ea typeface="メイリオ" panose="020B0604030504040204" pitchFamily="50" charset="-128"/>
              </a:rPr>
              <a:t>インダストリアルデザイナーを講師として招き、デザインの考え方を用いた新商品開発の講義及びワークショップ</a:t>
            </a:r>
            <a:r>
              <a:rPr lang="ja-JP" altLang="en-US" sz="1600" dirty="0">
                <a:latin typeface="メイリオ" panose="020B0604030504040204" pitchFamily="50" charset="-128"/>
                <a:ea typeface="メイリオ" panose="020B0604030504040204" pitchFamily="50" charset="-128"/>
              </a:rPr>
              <a:t>を、毎年秋から冬にかけて実施しております。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デザイン開発を学ぶことで、</a:t>
            </a:r>
            <a:r>
              <a:rPr lang="en-US" altLang="ja-JP" sz="1600" b="1" dirty="0">
                <a:latin typeface="メイリオ" panose="020B0604030504040204" pitchFamily="50" charset="-128"/>
                <a:ea typeface="メイリオ" panose="020B0604030504040204" pitchFamily="50" charset="-128"/>
              </a:rPr>
              <a:t>T</a:t>
            </a:r>
            <a:r>
              <a:rPr lang="ja-JP" altLang="en-US" sz="1600" b="1" dirty="0">
                <a:latin typeface="メイリオ" panose="020B0604030504040204" pitchFamily="50" charset="-128"/>
                <a:ea typeface="メイリオ" panose="020B0604030504040204" pitchFamily="50" charset="-128"/>
              </a:rPr>
              <a:t>マーク選定商品の考え方をより深く理解することができます。</a:t>
            </a:r>
            <a:endParaRPr lang="en-US" altLang="ja-JP" sz="1600" b="1" dirty="0">
              <a:latin typeface="メイリオ" panose="020B0604030504040204" pitchFamily="50" charset="-128"/>
              <a:ea typeface="メイリオ" panose="020B0604030504040204" pitchFamily="50" charset="-128"/>
            </a:endParaRPr>
          </a:p>
          <a:p>
            <a:r>
              <a:rPr lang="en-US" altLang="ja-JP" sz="1600" b="1" dirty="0">
                <a:latin typeface="メイリオ" panose="020B0604030504040204" pitchFamily="50" charset="-128"/>
                <a:ea typeface="メイリオ" panose="020B0604030504040204" pitchFamily="50" charset="-128"/>
              </a:rPr>
              <a:t>T</a:t>
            </a:r>
            <a:r>
              <a:rPr lang="ja-JP" altLang="en-US" sz="1600" b="1" dirty="0">
                <a:latin typeface="メイリオ" panose="020B0604030504040204" pitchFamily="50" charset="-128"/>
                <a:ea typeface="メイリオ" panose="020B0604030504040204" pitchFamily="50" charset="-128"/>
              </a:rPr>
              <a:t>マーク選定商品の応募を考えている企業の方へおすすめ</a:t>
            </a:r>
            <a:r>
              <a:rPr lang="ja-JP" altLang="en-US" sz="1600" dirty="0">
                <a:latin typeface="メイリオ" panose="020B0604030504040204" pitchFamily="50" charset="-128"/>
                <a:ea typeface="メイリオ" panose="020B0604030504040204" pitchFamily="50" charset="-128"/>
              </a:rPr>
              <a:t>です。</a:t>
            </a:r>
            <a:endParaRPr lang="en-US" altLang="ja-JP" sz="1600" dirty="0">
              <a:latin typeface="メイリオ" panose="020B0604030504040204" pitchFamily="50" charset="-128"/>
              <a:ea typeface="メイリオ" panose="020B0604030504040204" pitchFamily="50" charset="-128"/>
            </a:endParaRPr>
          </a:p>
          <a:p>
            <a:r>
              <a:rPr lang="ja-JP" altLang="en-US" sz="1600" dirty="0">
                <a:solidFill>
                  <a:srgbClr val="FF0000"/>
                </a:solidFill>
                <a:latin typeface="メイリオ" panose="020B0604030504040204" pitchFamily="50" charset="-128"/>
                <a:ea typeface="メイリオ" panose="020B0604030504040204" pitchFamily="50" charset="-128"/>
              </a:rPr>
              <a:t>　今年度第１回目（</a:t>
            </a:r>
            <a:r>
              <a:rPr lang="en-US" altLang="ja-JP" sz="1600" dirty="0">
                <a:solidFill>
                  <a:srgbClr val="FF0000"/>
                </a:solidFill>
                <a:latin typeface="メイリオ" panose="020B0604030504040204" pitchFamily="50" charset="-128"/>
                <a:ea typeface="メイリオ" panose="020B0604030504040204" pitchFamily="50" charset="-128"/>
              </a:rPr>
              <a:t>2026.10.16</a:t>
            </a:r>
            <a:r>
              <a:rPr lang="ja-JP" altLang="en-US" sz="1600" dirty="0">
                <a:solidFill>
                  <a:srgbClr val="FF0000"/>
                </a:solidFill>
                <a:latin typeface="メイリオ" panose="020B0604030504040204" pitchFamily="50" charset="-128"/>
                <a:ea typeface="メイリオ" panose="020B0604030504040204" pitchFamily="50" charset="-128"/>
              </a:rPr>
              <a:t>開催）は、「</a:t>
            </a:r>
            <a:r>
              <a:rPr lang="en-US" altLang="ja-JP" sz="1600" dirty="0">
                <a:solidFill>
                  <a:srgbClr val="FF0000"/>
                </a:solidFill>
                <a:latin typeface="メイリオ" panose="020B0604030504040204" pitchFamily="50" charset="-128"/>
                <a:ea typeface="メイリオ" panose="020B0604030504040204" pitchFamily="50" charset="-128"/>
              </a:rPr>
              <a:t>T</a:t>
            </a:r>
            <a:r>
              <a:rPr lang="ja-JP" altLang="en-US" sz="1600" dirty="0">
                <a:solidFill>
                  <a:srgbClr val="FF0000"/>
                </a:solidFill>
                <a:latin typeface="メイリオ" panose="020B0604030504040204" pitchFamily="50" charset="-128"/>
                <a:ea typeface="メイリオ" panose="020B0604030504040204" pitchFamily="50" charset="-128"/>
              </a:rPr>
              <a:t>マーク」について取り上げます！</a:t>
            </a:r>
            <a:endParaRPr lang="en-US" altLang="ja-JP" sz="1600" dirty="0">
              <a:solidFill>
                <a:srgbClr val="FF0000"/>
              </a:solidFill>
              <a:latin typeface="メイリオ" panose="020B0604030504040204" pitchFamily="50" charset="-128"/>
              <a:ea typeface="メイリオ" panose="020B0604030504040204" pitchFamily="50" charset="-128"/>
            </a:endParaRPr>
          </a:p>
          <a:p>
            <a:r>
              <a:rPr lang="en-US" altLang="ja-JP" sz="1600" b="1" kern="100" dirty="0">
                <a:latin typeface="メイリオ" panose="020B0604030504040204" pitchFamily="50" charset="-128"/>
                <a:ea typeface="メイリオ" panose="020B0604030504040204" pitchFamily="50" charset="-128"/>
                <a:cs typeface="Times New Roman" panose="02020603050405020304" pitchFamily="18" charset="0"/>
              </a:rPr>
              <a:t> T</a:t>
            </a:r>
            <a:r>
              <a:rPr lang="ja-JP" altLang="en-US" sz="1600" b="1" kern="100" dirty="0">
                <a:latin typeface="メイリオ" panose="020B0604030504040204" pitchFamily="50" charset="-128"/>
                <a:ea typeface="メイリオ" panose="020B0604030504040204" pitchFamily="50" charset="-128"/>
                <a:cs typeface="Times New Roman" panose="02020603050405020304" pitchFamily="18" charset="0"/>
              </a:rPr>
              <a:t>マークに関心のある方にとっては、製品がどのような視点で評価されるのかを知る機会となります。</a:t>
            </a:r>
            <a:endParaRPr lang="en-US" altLang="ja-JP" sz="1600" b="1" kern="100" dirty="0">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600" dirty="0">
                <a:solidFill>
                  <a:srgbClr val="FF0000"/>
                </a:solidFill>
                <a:latin typeface="メイリオ" panose="020B0604030504040204" pitchFamily="50" charset="-128"/>
                <a:ea typeface="メイリオ" panose="020B0604030504040204" pitchFamily="50" charset="-128"/>
              </a:rPr>
              <a:t>募集は、８月後半頃から行う予定です。</a:t>
            </a:r>
            <a:r>
              <a:rPr lang="ja-JP" altLang="en-US" sz="1600" dirty="0">
                <a:latin typeface="メイリオ" panose="020B0604030504040204" pitchFamily="50" charset="-128"/>
                <a:ea typeface="メイリオ" panose="020B0604030504040204" pitchFamily="50" charset="-128"/>
              </a:rPr>
              <a:t>奮ってご応募ください。</a:t>
            </a:r>
            <a:endParaRPr lang="en-US" altLang="ja-JP" sz="16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90A9163-1120-4CD1-AFD0-D57427AB177A}"/>
              </a:ext>
            </a:extLst>
          </p:cNvPr>
          <p:cNvSpPr txBox="1"/>
          <p:nvPr/>
        </p:nvSpPr>
        <p:spPr>
          <a:xfrm>
            <a:off x="464123" y="2864473"/>
            <a:ext cx="6476174" cy="1077218"/>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講義内容</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全５回（計５日間）の講義（単独回の参加も可）</a:t>
            </a:r>
            <a:endParaRPr lang="en-US" altLang="ja-JP" sz="1600" dirty="0">
              <a:latin typeface="メイリオ" panose="020B0604030504040204" pitchFamily="50" charset="-128"/>
              <a:ea typeface="メイリオ" panose="020B0604030504040204" pitchFamily="50" charset="-128"/>
            </a:endParaRPr>
          </a:p>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今年度のテーマ</a:t>
            </a:r>
            <a:r>
              <a:rPr lang="en-US" altLang="ja-JP" sz="1600" dirty="0">
                <a:latin typeface="メイリオ" panose="020B0604030504040204" pitchFamily="50" charset="-128"/>
                <a:ea typeface="メイリオ" panose="020B0604030504040204" pitchFamily="50" charset="-128"/>
              </a:rPr>
              <a:t>】</a:t>
            </a:r>
          </a:p>
          <a:p>
            <a:r>
              <a:rPr lang="ja-JP" altLang="en-US" sz="1600" dirty="0">
                <a:latin typeface="メイリオ" panose="020B0604030504040204" pitchFamily="50" charset="-128"/>
                <a:ea typeface="メイリオ" panose="020B0604030504040204" pitchFamily="50" charset="-128"/>
              </a:rPr>
              <a:t>　　気になる製品をバラして価値あるコンセプトを構成する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ー「解剖と創造」のデザイン塾 ー</a:t>
            </a:r>
            <a:endParaRPr lang="en-US" altLang="ja-JP" sz="16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2CB890DB-22AB-427C-86AE-9266A815754E}"/>
              </a:ext>
            </a:extLst>
          </p:cNvPr>
          <p:cNvSpPr txBox="1"/>
          <p:nvPr/>
        </p:nvSpPr>
        <p:spPr>
          <a:xfrm>
            <a:off x="624220" y="4434133"/>
            <a:ext cx="10148644" cy="2062103"/>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・新しい観点から会社を見つめ直すことができます。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・中小企業ならではの商品開発を学べます。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・受講者が学んだ内容を経営者・現場へ共有できます。</a:t>
            </a:r>
            <a:endParaRPr lang="en-US" altLang="ja-JP" sz="1600" dirty="0">
              <a:latin typeface="メイリオ" panose="020B0604030504040204" pitchFamily="50" charset="-128"/>
              <a:ea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endParaRPr>
          </a:p>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受講者の声</a:t>
            </a:r>
            <a:r>
              <a:rPr lang="en-US" altLang="ja-JP" sz="1600" dirty="0">
                <a:latin typeface="メイリオ" panose="020B0604030504040204" pitchFamily="50" charset="-128"/>
                <a:ea typeface="メイリオ" panose="020B0604030504040204" pitchFamily="50" charset="-128"/>
              </a:rPr>
              <a:t>】</a:t>
            </a:r>
          </a:p>
          <a:p>
            <a:r>
              <a:rPr lang="ja-JP" altLang="en-US" sz="1600" dirty="0">
                <a:latin typeface="メイリオ" panose="020B0604030504040204" pitchFamily="50" charset="-128"/>
                <a:ea typeface="メイリオ" panose="020B0604030504040204" pitchFamily="50" charset="-128"/>
              </a:rPr>
              <a:t>・モヤモヤしていた考えが整理できた。発想や直感の大切さを再認識できた。商品開発の見方が広がった。</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・部門を超えて共有したい内容だった。営業・開発の固定観念を見直せた。</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・今後のものづくりの土台になると思う。</a:t>
            </a:r>
            <a:endParaRPr lang="en-US" altLang="ja-JP" sz="16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65B5B5-7428-4F35-BAC1-916DF47CE7D9}"/>
              </a:ext>
            </a:extLst>
          </p:cNvPr>
          <p:cNvSpPr txBox="1"/>
          <p:nvPr/>
        </p:nvSpPr>
        <p:spPr>
          <a:xfrm>
            <a:off x="6724360" y="2730330"/>
            <a:ext cx="5124365" cy="1323439"/>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参加費用</a:t>
            </a:r>
            <a:r>
              <a:rPr lang="en-US" altLang="ja-JP" sz="1600" dirty="0">
                <a:latin typeface="メイリオ" panose="020B0604030504040204" pitchFamily="50" charset="-128"/>
                <a:ea typeface="メイリオ" panose="020B0604030504040204" pitchFamily="50" charset="-128"/>
              </a:rPr>
              <a:t>】</a:t>
            </a:r>
          </a:p>
          <a:p>
            <a:r>
              <a:rPr lang="ja-JP" altLang="en-US" sz="1600" dirty="0">
                <a:latin typeface="メイリオ" panose="020B0604030504040204" pitchFamily="50" charset="-128"/>
                <a:ea typeface="メイリオ" panose="020B0604030504040204" pitchFamily="50" charset="-128"/>
              </a:rPr>
              <a:t>　１社あたり１万円</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（初回無料。第２回～第５回分として１社１万円）</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開発・営業両部門での参加を推奨しております。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a:t>
            </a:r>
            <a:endParaRPr lang="en-US" altLang="ja-JP" sz="1600" dirty="0">
              <a:latin typeface="メイリオ" panose="020B0604030504040204" pitchFamily="50" charset="-128"/>
              <a:ea typeface="メイリオ" panose="020B0604030504040204" pitchFamily="50" charset="-128"/>
            </a:endParaRPr>
          </a:p>
        </p:txBody>
      </p:sp>
      <p:pic>
        <p:nvPicPr>
          <p:cNvPr id="11" name="図 10" descr="アイコン&#10;&#10;自動的に生成された説明">
            <a:extLst>
              <a:ext uri="{FF2B5EF4-FFF2-40B4-BE49-F238E27FC236}">
                <a16:creationId xmlns:a16="http://schemas.microsoft.com/office/drawing/2014/main" id="{77B85392-97FD-46AA-B825-6BEF6B8DE5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76254" y="5898318"/>
            <a:ext cx="1015746" cy="90147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9" name="テキスト ボックス 8">
            <a:extLst>
              <a:ext uri="{FF2B5EF4-FFF2-40B4-BE49-F238E27FC236}">
                <a16:creationId xmlns:a16="http://schemas.microsoft.com/office/drawing/2014/main" id="{42615550-BC9D-41CB-8325-C75E9A6278C4}"/>
              </a:ext>
            </a:extLst>
          </p:cNvPr>
          <p:cNvSpPr txBox="1"/>
          <p:nvPr/>
        </p:nvSpPr>
        <p:spPr>
          <a:xfrm>
            <a:off x="464123" y="4095579"/>
            <a:ext cx="10148644" cy="338554"/>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とちぎデザイン塾参加のメリット</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　</a:t>
            </a:r>
            <a:endParaRPr lang="en-US" altLang="ja-JP" sz="1600" dirty="0">
              <a:latin typeface="メイリオ" panose="020B0604030504040204" pitchFamily="50" charset="-128"/>
              <a:ea typeface="メイリオ" panose="020B0604030504040204" pitchFamily="50" charset="-128"/>
            </a:endParaRPr>
          </a:p>
        </p:txBody>
      </p:sp>
      <p:cxnSp>
        <p:nvCxnSpPr>
          <p:cNvPr id="12" name="直線コネクタ 11">
            <a:extLst>
              <a:ext uri="{FF2B5EF4-FFF2-40B4-BE49-F238E27FC236}">
                <a16:creationId xmlns:a16="http://schemas.microsoft.com/office/drawing/2014/main" id="{2925F9DC-1A8A-4215-8E20-82F0A5320CAA}"/>
              </a:ext>
            </a:extLst>
          </p:cNvPr>
          <p:cNvCxnSpPr>
            <a:cxnSpLocks/>
          </p:cNvCxnSpPr>
          <p:nvPr/>
        </p:nvCxnSpPr>
        <p:spPr>
          <a:xfrm>
            <a:off x="343265" y="3983395"/>
            <a:ext cx="11505460" cy="0"/>
          </a:xfrm>
          <a:prstGeom prst="line">
            <a:avLst/>
          </a:prstGeom>
        </p:spPr>
        <p:style>
          <a:lnRef idx="1">
            <a:schemeClr val="dk1"/>
          </a:lnRef>
          <a:fillRef idx="0">
            <a:schemeClr val="dk1"/>
          </a:fillRef>
          <a:effectRef idx="0">
            <a:schemeClr val="dk1"/>
          </a:effectRef>
          <a:fontRef idx="minor">
            <a:schemeClr val="tx1"/>
          </a:fontRef>
        </p:style>
      </p:cxnSp>
      <p:sp>
        <p:nvSpPr>
          <p:cNvPr id="2" name="スライド番号プレースホルダー 1">
            <a:extLst>
              <a:ext uri="{FF2B5EF4-FFF2-40B4-BE49-F238E27FC236}">
                <a16:creationId xmlns:a16="http://schemas.microsoft.com/office/drawing/2014/main" id="{B5346E73-A676-DEFE-E91E-596651945AD1}"/>
              </a:ext>
            </a:extLst>
          </p:cNvPr>
          <p:cNvSpPr>
            <a:spLocks noGrp="1"/>
          </p:cNvSpPr>
          <p:nvPr>
            <p:ph type="sldNum" sz="quarter" idx="12"/>
          </p:nvPr>
        </p:nvSpPr>
        <p:spPr>
          <a:xfrm>
            <a:off x="8491331" y="6349055"/>
            <a:ext cx="2743200" cy="365125"/>
          </a:xfrm>
        </p:spPr>
        <p:txBody>
          <a:bodyPr/>
          <a:lstStyle/>
          <a:p>
            <a:fld id="{58E38ADA-FFC1-4227-8D69-4593A0E3EB3D}" type="slidenum">
              <a:rPr kumimoji="1" lang="ja-JP" altLang="en-US" smtClean="0"/>
              <a:t>11</a:t>
            </a:fld>
            <a:endParaRPr kumimoji="1" lang="ja-JP" altLang="en-US"/>
          </a:p>
        </p:txBody>
      </p:sp>
    </p:spTree>
    <p:extLst>
      <p:ext uri="{BB962C8B-B14F-4D97-AF65-F5344CB8AC3E}">
        <p14:creationId xmlns:p14="http://schemas.microsoft.com/office/powerpoint/2010/main" val="938485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ダイアグラム&#10;&#10;自動的に生成された説明">
            <a:extLst>
              <a:ext uri="{FF2B5EF4-FFF2-40B4-BE49-F238E27FC236}">
                <a16:creationId xmlns:a16="http://schemas.microsoft.com/office/drawing/2014/main" id="{494E4481-491D-4500-A3AB-15B224808B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767138"/>
            <a:ext cx="9949284" cy="4111746"/>
          </a:xfrm>
          <a:prstGeom prst="rect">
            <a:avLst/>
          </a:prstGeom>
          <a:solidFill>
            <a:schemeClr val="accent1"/>
          </a:solidFill>
        </p:spPr>
      </p:pic>
      <p:sp>
        <p:nvSpPr>
          <p:cNvPr id="4" name="四角形: 角を丸くする 3">
            <a:extLst>
              <a:ext uri="{FF2B5EF4-FFF2-40B4-BE49-F238E27FC236}">
                <a16:creationId xmlns:a16="http://schemas.microsoft.com/office/drawing/2014/main" id="{D9BEE722-6594-47E9-842C-29C12C4F036A}"/>
              </a:ext>
            </a:extLst>
          </p:cNvPr>
          <p:cNvSpPr/>
          <p:nvPr/>
        </p:nvSpPr>
        <p:spPr>
          <a:xfrm>
            <a:off x="7768203" y="3248427"/>
            <a:ext cx="4099599" cy="1169551"/>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1">
              <a:latin typeface="メイリオ" panose="020B0604030504040204" pitchFamily="50" charset="-128"/>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0625D53A-0931-4075-BEC9-73CDB9E008B2}"/>
              </a:ext>
            </a:extLst>
          </p:cNvPr>
          <p:cNvSpPr/>
          <p:nvPr/>
        </p:nvSpPr>
        <p:spPr>
          <a:xfrm>
            <a:off x="7768203" y="1699304"/>
            <a:ext cx="4099601" cy="1395092"/>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1"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E90EE0FB-B913-44DD-A8E3-54096BDB0C58}"/>
              </a:ext>
            </a:extLst>
          </p:cNvPr>
          <p:cNvSpPr txBox="1"/>
          <p:nvPr/>
        </p:nvSpPr>
        <p:spPr>
          <a:xfrm>
            <a:off x="324196" y="49330"/>
            <a:ext cx="11263745"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栃木県優良デザイン（Ｔマーク）・とちぎデザイン大賞とは</a:t>
            </a:r>
          </a:p>
        </p:txBody>
      </p:sp>
      <p:sp>
        <p:nvSpPr>
          <p:cNvPr id="6" name="テキスト ボックス 5">
            <a:extLst>
              <a:ext uri="{FF2B5EF4-FFF2-40B4-BE49-F238E27FC236}">
                <a16:creationId xmlns:a16="http://schemas.microsoft.com/office/drawing/2014/main" id="{343DBF86-9A04-406A-BC1A-E9A87EC27BC9}"/>
              </a:ext>
            </a:extLst>
          </p:cNvPr>
          <p:cNvSpPr txBox="1"/>
          <p:nvPr/>
        </p:nvSpPr>
        <p:spPr>
          <a:xfrm>
            <a:off x="324196" y="502336"/>
            <a:ext cx="11238060" cy="1169551"/>
          </a:xfrm>
          <a:prstGeom prst="rect">
            <a:avLst/>
          </a:prstGeom>
          <a:noFill/>
        </p:spPr>
        <p:txBody>
          <a:bodyPr wrap="square" lIns="91440" tIns="45720" rIns="91440" bIns="45720" rtlCol="0" anchor="t">
            <a:spAutoFit/>
          </a:bodyPr>
          <a:lstStyle/>
          <a:p>
            <a:r>
              <a:rPr lang="en-US" altLang="ja-JP" sz="1400" b="1" dirty="0">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栃木県優良デザイン（Ｔマーク）、とちぎデザイン大賞の概要</a:t>
            </a:r>
            <a:r>
              <a:rPr lang="en-US" altLang="ja-JP" sz="1400" b="1" dirty="0">
                <a:latin typeface="メイリオ" panose="020B0604030504040204" pitchFamily="50" charset="-128"/>
                <a:ea typeface="メイリオ" panose="020B0604030504040204" pitchFamily="50" charset="-128"/>
              </a:rPr>
              <a:t>】</a:t>
            </a:r>
          </a:p>
          <a:p>
            <a:r>
              <a:rPr lang="ja-JP" altLang="en-US" sz="1400" dirty="0">
                <a:latin typeface="メイリオ" panose="020B0604030504040204" pitchFamily="50" charset="-128"/>
                <a:ea typeface="メイリオ" panose="020B0604030504040204" pitchFamily="50" charset="-128"/>
              </a:rPr>
              <a:t>栃木県優良デザイン（Ｔマーク）選定事業は、県内中小企業等が新たに製造した商品・パッケージを募集し、「栃木県優良デザイン（</a:t>
            </a:r>
            <a:r>
              <a:rPr lang="en-US" altLang="ja-JP" sz="1400" dirty="0">
                <a:latin typeface="メイリオ" panose="020B0604030504040204" pitchFamily="50" charset="-128"/>
                <a:ea typeface="メイリオ" panose="020B0604030504040204" pitchFamily="50" charset="-128"/>
              </a:rPr>
              <a:t>T </a:t>
            </a:r>
            <a:r>
              <a:rPr lang="ja-JP" altLang="en-US" sz="1400" dirty="0">
                <a:latin typeface="メイリオ" panose="020B0604030504040204" pitchFamily="50" charset="-128"/>
                <a:ea typeface="メイリオ" panose="020B0604030504040204" pitchFamily="50" charset="-128"/>
              </a:rPr>
              <a:t>マーク）」として選定することを通じて、県内中小企業等の支援、ひいては栃木県の産業の振興を図る取組です。そのうちの特に優れたものをとちぎデザイン大賞として選定しております。</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平成元（</a:t>
            </a:r>
            <a:r>
              <a:rPr lang="en-US" altLang="ja-JP" sz="1400" dirty="0">
                <a:latin typeface="メイリオ" panose="020B0604030504040204" pitchFamily="50" charset="-128"/>
                <a:ea typeface="メイリオ" panose="020B0604030504040204" pitchFamily="50" charset="-128"/>
              </a:rPr>
              <a:t>1989</a:t>
            </a:r>
            <a:r>
              <a:rPr lang="ja-JP" altLang="en-US" sz="1400" dirty="0">
                <a:latin typeface="メイリオ" panose="020B0604030504040204" pitchFamily="50" charset="-128"/>
                <a:ea typeface="メイリオ" panose="020B0604030504040204" pitchFamily="50" charset="-128"/>
              </a:rPr>
              <a:t>）年度の事業開始から延べ</a:t>
            </a:r>
            <a:r>
              <a:rPr lang="en-US" altLang="ja-JP" sz="1400" dirty="0">
                <a:latin typeface="メイリオ" panose="020B0604030504040204" pitchFamily="50" charset="-128"/>
                <a:ea typeface="メイリオ" panose="020B0604030504040204" pitchFamily="50" charset="-128"/>
              </a:rPr>
              <a:t>500</a:t>
            </a:r>
            <a:r>
              <a:rPr lang="ja-JP" altLang="en-US" sz="1400" dirty="0">
                <a:latin typeface="メイリオ" panose="020B0604030504040204" pitchFamily="50" charset="-128"/>
                <a:ea typeface="メイリオ" panose="020B0604030504040204" pitchFamily="50" charset="-128"/>
              </a:rPr>
              <a:t>件以上を栃木県優良デザイン（Ｔマーク）として選定しております。</a:t>
            </a:r>
          </a:p>
        </p:txBody>
      </p:sp>
      <p:sp>
        <p:nvSpPr>
          <p:cNvPr id="7" name="テキスト ボックス 6">
            <a:extLst>
              <a:ext uri="{FF2B5EF4-FFF2-40B4-BE49-F238E27FC236}">
                <a16:creationId xmlns:a16="http://schemas.microsoft.com/office/drawing/2014/main" id="{31318385-27CF-4ADD-8253-3CF19D660F75}"/>
              </a:ext>
            </a:extLst>
          </p:cNvPr>
          <p:cNvSpPr txBox="1"/>
          <p:nvPr/>
        </p:nvSpPr>
        <p:spPr>
          <a:xfrm>
            <a:off x="7768203" y="3248428"/>
            <a:ext cx="4228051" cy="1169551"/>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栃木県優良デザイン（Ｔマーク）に選定されると</a:t>
            </a:r>
            <a:endParaRPr lang="en-US" altLang="ja-JP" sz="1400" dirty="0">
              <a:latin typeface="メイリオ" panose="020B0604030504040204" pitchFamily="50" charset="-128"/>
              <a:ea typeface="メイリオ" panose="020B0604030504040204" pitchFamily="50" charset="-128"/>
            </a:endParaRPr>
          </a:p>
          <a:p>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選定商品として、Ｔマークを該当商品に表示することができ、</a:t>
            </a:r>
            <a:r>
              <a:rPr lang="ja-JP" altLang="en-US" sz="1400" b="1" u="sng" dirty="0">
                <a:latin typeface="メイリオ" panose="020B0604030504040204" pitchFamily="50" charset="-128"/>
                <a:ea typeface="メイリオ" panose="020B0604030504040204" pitchFamily="50" charset="-128"/>
              </a:rPr>
              <a:t>応募企業・商品のイメージアップを図ることができます。</a:t>
            </a:r>
            <a:endParaRPr lang="en-US" altLang="ja-JP" sz="1400" b="1" u="sng"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FAABAED7-6C5E-420F-B48B-7FE820FD0C21}"/>
              </a:ext>
            </a:extLst>
          </p:cNvPr>
          <p:cNvSpPr txBox="1"/>
          <p:nvPr/>
        </p:nvSpPr>
        <p:spPr>
          <a:xfrm>
            <a:off x="7768205" y="1709401"/>
            <a:ext cx="4099600" cy="1384995"/>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栃木県優良デザイン（Ｔマーク）に応募すると</a:t>
            </a:r>
            <a:endParaRPr lang="en-US" altLang="ja-JP" sz="1400" dirty="0">
              <a:latin typeface="メイリオ" panose="020B0604030504040204" pitchFamily="50" charset="-128"/>
              <a:ea typeface="メイリオ" panose="020B0604030504040204" pitchFamily="50" charset="-128"/>
            </a:endParaRPr>
          </a:p>
          <a:p>
            <a:endParaRPr lang="en-US" altLang="ja-JP" sz="1400" dirty="0">
              <a:latin typeface="メイリオ" panose="020B0604030504040204" pitchFamily="50" charset="-128"/>
              <a:ea typeface="メイリオ" panose="020B0604030504040204" pitchFamily="50" charset="-128"/>
            </a:endParaRPr>
          </a:p>
          <a:p>
            <a:r>
              <a:rPr lang="ja-JP" altLang="en-US" sz="1400" b="1" u="sng" dirty="0">
                <a:latin typeface="メイリオ" panose="020B0604030504040204" pitchFamily="50" charset="-128"/>
                <a:ea typeface="メイリオ" panose="020B0604030504040204" pitchFamily="50" charset="-128"/>
              </a:rPr>
              <a:t>応募賞品について、審査員による外部評価を受けることができ、評価コメントを受け取ることができます。</a:t>
            </a:r>
            <a:r>
              <a:rPr lang="ja-JP" altLang="en-US" sz="1400" dirty="0">
                <a:latin typeface="メイリオ" panose="020B0604030504040204" pitchFamily="50" charset="-128"/>
                <a:ea typeface="メイリオ" panose="020B0604030504040204" pitchFamily="50" charset="-128"/>
              </a:rPr>
              <a:t>（審査会は非公開で、応募賞品の情報は守られます。）</a:t>
            </a:r>
            <a:endParaRPr lang="en-US" altLang="ja-JP" sz="1400"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2FD93F95-62B3-10DD-7D1D-BD9D9A279E1B}"/>
              </a:ext>
            </a:extLst>
          </p:cNvPr>
          <p:cNvSpPr>
            <a:spLocks noGrp="1"/>
          </p:cNvSpPr>
          <p:nvPr>
            <p:ph type="sldNum" sz="quarter" idx="12"/>
          </p:nvPr>
        </p:nvSpPr>
        <p:spPr/>
        <p:txBody>
          <a:bodyPr/>
          <a:lstStyle/>
          <a:p>
            <a:fld id="{58E38ADA-FFC1-4227-8D69-4593A0E3EB3D}" type="slidenum">
              <a:rPr kumimoji="1" lang="ja-JP" altLang="en-US" smtClean="0"/>
              <a:t>2</a:t>
            </a:fld>
            <a:endParaRPr kumimoji="1" lang="ja-JP" altLang="en-US"/>
          </a:p>
        </p:txBody>
      </p:sp>
    </p:spTree>
    <p:extLst>
      <p:ext uri="{BB962C8B-B14F-4D97-AF65-F5344CB8AC3E}">
        <p14:creationId xmlns:p14="http://schemas.microsoft.com/office/powerpoint/2010/main" val="3242160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442C691-217E-4EE4-A3AD-8CDCD941EB88}"/>
              </a:ext>
            </a:extLst>
          </p:cNvPr>
          <p:cNvSpPr txBox="1"/>
          <p:nvPr/>
        </p:nvSpPr>
        <p:spPr>
          <a:xfrm>
            <a:off x="299510" y="394615"/>
            <a:ext cx="10271903"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デザインとは（公財日本デザイン振興会より）</a:t>
            </a:r>
          </a:p>
        </p:txBody>
      </p:sp>
      <p:sp>
        <p:nvSpPr>
          <p:cNvPr id="5" name="テキスト ボックス 4">
            <a:extLst>
              <a:ext uri="{FF2B5EF4-FFF2-40B4-BE49-F238E27FC236}">
                <a16:creationId xmlns:a16="http://schemas.microsoft.com/office/drawing/2014/main" id="{A309AEF6-FF4D-4039-87A7-0A133CDFD34B}"/>
              </a:ext>
            </a:extLst>
          </p:cNvPr>
          <p:cNvSpPr txBox="1"/>
          <p:nvPr/>
        </p:nvSpPr>
        <p:spPr>
          <a:xfrm>
            <a:off x="507577" y="1989924"/>
            <a:ext cx="11568634" cy="769441"/>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「常にヒトを中心に考え、目的を見出し、その目的を達成する計画を行い実現化する。」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この一連のプロセスが「デザイン」であり、その結果、実現化されたものを我々は「ひとつのデザイン解」と考えます。</a:t>
            </a:r>
            <a:endParaRPr lang="en-US" altLang="ja-JP" sz="1600" dirty="0">
              <a:latin typeface="メイリオ" panose="020B0604030504040204" pitchFamily="50" charset="-128"/>
              <a:ea typeface="メイリオ" panose="020B0604030504040204" pitchFamily="50" charset="-128"/>
            </a:endParaRPr>
          </a:p>
          <a:p>
            <a:pPr algn="r"/>
            <a:r>
              <a:rPr lang="ja-JP" altLang="en-US" sz="1050" dirty="0">
                <a:latin typeface="メイリオ" panose="020B0604030504040204" pitchFamily="50" charset="-128"/>
                <a:ea typeface="メイリオ" panose="020B0604030504040204" pitchFamily="50" charset="-128"/>
              </a:rPr>
              <a:t>（引用：公益財団法人日本デザイン振興会</a:t>
            </a:r>
            <a:r>
              <a:rPr lang="en-US" altLang="ja-JP" sz="1050" dirty="0">
                <a:latin typeface="メイリオ" panose="020B0604030504040204" pitchFamily="50" charset="-128"/>
                <a:ea typeface="メイリオ" panose="020B0604030504040204" pitchFamily="50" charset="-128"/>
              </a:rPr>
              <a:t>HP</a:t>
            </a:r>
            <a:r>
              <a:rPr lang="ja-JP" altLang="en-US" sz="1050" dirty="0">
                <a:latin typeface="メイリオ" panose="020B0604030504040204" pitchFamily="50" charset="-128"/>
                <a:ea typeface="メイリオ" panose="020B0604030504040204" pitchFamily="50" charset="-128"/>
              </a:rPr>
              <a:t>（公益財団法人日本デザイン振興会））</a:t>
            </a:r>
          </a:p>
        </p:txBody>
      </p:sp>
      <p:sp>
        <p:nvSpPr>
          <p:cNvPr id="6" name="テキスト ボックス 5">
            <a:extLst>
              <a:ext uri="{FF2B5EF4-FFF2-40B4-BE49-F238E27FC236}">
                <a16:creationId xmlns:a16="http://schemas.microsoft.com/office/drawing/2014/main" id="{3DB04612-5624-47B7-B1BF-5182897D497D}"/>
              </a:ext>
            </a:extLst>
          </p:cNvPr>
          <p:cNvSpPr txBox="1"/>
          <p:nvPr/>
        </p:nvSpPr>
        <p:spPr>
          <a:xfrm>
            <a:off x="299510" y="1653934"/>
            <a:ext cx="2668385"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デザインとは？</a:t>
            </a:r>
            <a:r>
              <a:rPr lang="en-US" altLang="ja-JP" dirty="0">
                <a:latin typeface="メイリオ" panose="020B0604030504040204" pitchFamily="50" charset="-128"/>
                <a:ea typeface="メイリオ" panose="020B0604030504040204" pitchFamily="50" charset="-128"/>
              </a:rPr>
              <a:t>】</a:t>
            </a:r>
            <a:endParaRPr lang="ja-JP" altLang="en-US"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A638598-4E07-4AAF-B430-57AE0B1B505E}"/>
              </a:ext>
            </a:extLst>
          </p:cNvPr>
          <p:cNvSpPr txBox="1"/>
          <p:nvPr/>
        </p:nvSpPr>
        <p:spPr>
          <a:xfrm>
            <a:off x="299510" y="3110095"/>
            <a:ext cx="2668385"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デザインの変遷</a:t>
            </a:r>
            <a:r>
              <a:rPr lang="en-US" altLang="ja-JP" dirty="0">
                <a:latin typeface="メイリオ" panose="020B0604030504040204" pitchFamily="50" charset="-128"/>
                <a:ea typeface="メイリオ" panose="020B0604030504040204" pitchFamily="50" charset="-128"/>
              </a:rPr>
              <a:t>】</a:t>
            </a:r>
            <a:endParaRPr lang="ja-JP" altLang="en-US" dirty="0">
              <a:latin typeface="メイリオ" panose="020B0604030504040204" pitchFamily="50" charset="-128"/>
              <a:ea typeface="メイリオ" panose="020B0604030504040204" pitchFamily="50" charset="-128"/>
            </a:endParaRPr>
          </a:p>
        </p:txBody>
      </p:sp>
      <p:grpSp>
        <p:nvGrpSpPr>
          <p:cNvPr id="8" name="グループ化 7">
            <a:extLst>
              <a:ext uri="{FF2B5EF4-FFF2-40B4-BE49-F238E27FC236}">
                <a16:creationId xmlns:a16="http://schemas.microsoft.com/office/drawing/2014/main" id="{AF7051D1-40FC-4FF9-812F-0BE82EAEBB4B}"/>
              </a:ext>
            </a:extLst>
          </p:cNvPr>
          <p:cNvGrpSpPr/>
          <p:nvPr/>
        </p:nvGrpSpPr>
        <p:grpSpPr>
          <a:xfrm>
            <a:off x="2207610" y="3986949"/>
            <a:ext cx="9868601" cy="891275"/>
            <a:chOff x="587570" y="3181459"/>
            <a:chExt cx="8124030" cy="706438"/>
          </a:xfrm>
          <a:solidFill>
            <a:schemeClr val="bg1"/>
          </a:solidFill>
        </p:grpSpPr>
        <p:sp>
          <p:nvSpPr>
            <p:cNvPr id="9" name="フリーフォーム: 図形 8">
              <a:extLst>
                <a:ext uri="{FF2B5EF4-FFF2-40B4-BE49-F238E27FC236}">
                  <a16:creationId xmlns:a16="http://schemas.microsoft.com/office/drawing/2014/main" id="{10190425-CB0B-4CD5-B664-DA429D930C89}"/>
                </a:ext>
              </a:extLst>
            </p:cNvPr>
            <p:cNvSpPr/>
            <p:nvPr/>
          </p:nvSpPr>
          <p:spPr>
            <a:xfrm>
              <a:off x="587570" y="3181460"/>
              <a:ext cx="1766093" cy="706437"/>
            </a:xfrm>
            <a:custGeom>
              <a:avLst/>
              <a:gdLst>
                <a:gd name="connsiteX0" fmla="*/ 0 w 1766093"/>
                <a:gd name="connsiteY0" fmla="*/ 0 h 706437"/>
                <a:gd name="connsiteX1" fmla="*/ 1412875 w 1766093"/>
                <a:gd name="connsiteY1" fmla="*/ 0 h 706437"/>
                <a:gd name="connsiteX2" fmla="*/ 1766093 w 1766093"/>
                <a:gd name="connsiteY2" fmla="*/ 353219 h 706437"/>
                <a:gd name="connsiteX3" fmla="*/ 1412875 w 1766093"/>
                <a:gd name="connsiteY3" fmla="*/ 706437 h 706437"/>
                <a:gd name="connsiteX4" fmla="*/ 0 w 1766093"/>
                <a:gd name="connsiteY4" fmla="*/ 706437 h 706437"/>
                <a:gd name="connsiteX5" fmla="*/ 353219 w 1766093"/>
                <a:gd name="connsiteY5" fmla="*/ 353219 h 706437"/>
                <a:gd name="connsiteX6" fmla="*/ 0 w 1766093"/>
                <a:gd name="connsiteY6" fmla="*/ 0 h 70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093" h="706437">
                  <a:moveTo>
                    <a:pt x="0" y="0"/>
                  </a:moveTo>
                  <a:lnTo>
                    <a:pt x="1412875" y="0"/>
                  </a:lnTo>
                  <a:lnTo>
                    <a:pt x="1766093" y="353219"/>
                  </a:lnTo>
                  <a:lnTo>
                    <a:pt x="1412875" y="706437"/>
                  </a:lnTo>
                  <a:lnTo>
                    <a:pt x="0" y="706437"/>
                  </a:lnTo>
                  <a:lnTo>
                    <a:pt x="353219" y="353219"/>
                  </a:lnTo>
                  <a:lnTo>
                    <a:pt x="0" y="0"/>
                  </a:lnTo>
                  <a:close/>
                </a:path>
              </a:pathLst>
            </a:cu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1225" tIns="16002" rIns="369220" bIns="16002" numCol="1" spcCol="1270" anchor="ctr" anchorCtr="0">
              <a:noAutofit/>
            </a:bodyPr>
            <a:lstStyle/>
            <a:p>
              <a:pPr algn="ctr" defTabSz="533414">
                <a:lnSpc>
                  <a:spcPct val="90000"/>
                </a:lnSpc>
                <a:spcBef>
                  <a:spcPct val="0"/>
                </a:spcBef>
                <a:spcAft>
                  <a:spcPct val="35000"/>
                </a:spcAft>
              </a:pPr>
              <a:r>
                <a:rPr lang="ja-JP" altLang="en-US" sz="1401" dirty="0">
                  <a:solidFill>
                    <a:sysClr val="windowText" lastClr="000000"/>
                  </a:solidFill>
                  <a:latin typeface="メイリオ" panose="020B0604030504040204" pitchFamily="50" charset="-128"/>
                  <a:ea typeface="メイリオ" panose="020B0604030504040204" pitchFamily="50" charset="-128"/>
                </a:rPr>
                <a:t>復活の時代</a:t>
              </a:r>
            </a:p>
          </p:txBody>
        </p:sp>
        <p:sp>
          <p:nvSpPr>
            <p:cNvPr id="10" name="フリーフォーム: 図形 9">
              <a:extLst>
                <a:ext uri="{FF2B5EF4-FFF2-40B4-BE49-F238E27FC236}">
                  <a16:creationId xmlns:a16="http://schemas.microsoft.com/office/drawing/2014/main" id="{2E769E5C-9CFD-47EB-B145-C03B2993310A}"/>
                </a:ext>
              </a:extLst>
            </p:cNvPr>
            <p:cNvSpPr/>
            <p:nvPr/>
          </p:nvSpPr>
          <p:spPr>
            <a:xfrm>
              <a:off x="2177054" y="3181460"/>
              <a:ext cx="1766093" cy="706437"/>
            </a:xfrm>
            <a:custGeom>
              <a:avLst/>
              <a:gdLst>
                <a:gd name="connsiteX0" fmla="*/ 0 w 1766093"/>
                <a:gd name="connsiteY0" fmla="*/ 0 h 706437"/>
                <a:gd name="connsiteX1" fmla="*/ 1412875 w 1766093"/>
                <a:gd name="connsiteY1" fmla="*/ 0 h 706437"/>
                <a:gd name="connsiteX2" fmla="*/ 1766093 w 1766093"/>
                <a:gd name="connsiteY2" fmla="*/ 353219 h 706437"/>
                <a:gd name="connsiteX3" fmla="*/ 1412875 w 1766093"/>
                <a:gd name="connsiteY3" fmla="*/ 706437 h 706437"/>
                <a:gd name="connsiteX4" fmla="*/ 0 w 1766093"/>
                <a:gd name="connsiteY4" fmla="*/ 706437 h 706437"/>
                <a:gd name="connsiteX5" fmla="*/ 353219 w 1766093"/>
                <a:gd name="connsiteY5" fmla="*/ 353219 h 706437"/>
                <a:gd name="connsiteX6" fmla="*/ 0 w 1766093"/>
                <a:gd name="connsiteY6" fmla="*/ 0 h 70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093" h="706437">
                  <a:moveTo>
                    <a:pt x="0" y="0"/>
                  </a:moveTo>
                  <a:lnTo>
                    <a:pt x="1412875" y="0"/>
                  </a:lnTo>
                  <a:lnTo>
                    <a:pt x="1766093" y="353219"/>
                  </a:lnTo>
                  <a:lnTo>
                    <a:pt x="1412875" y="706437"/>
                  </a:lnTo>
                  <a:lnTo>
                    <a:pt x="0" y="706437"/>
                  </a:lnTo>
                  <a:lnTo>
                    <a:pt x="353219" y="353219"/>
                  </a:lnTo>
                  <a:lnTo>
                    <a:pt x="0" y="0"/>
                  </a:lnTo>
                  <a:close/>
                </a:path>
              </a:pathLst>
            </a:cu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1225" tIns="16002" rIns="369220" bIns="16002" numCol="1" spcCol="1270" anchor="ctr" anchorCtr="0">
              <a:noAutofit/>
            </a:bodyPr>
            <a:lstStyle/>
            <a:p>
              <a:pPr algn="ctr" defTabSz="533414">
                <a:lnSpc>
                  <a:spcPct val="90000"/>
                </a:lnSpc>
                <a:spcBef>
                  <a:spcPct val="0"/>
                </a:spcBef>
                <a:spcAft>
                  <a:spcPct val="35000"/>
                </a:spcAft>
              </a:pPr>
              <a:r>
                <a:rPr lang="ja-JP" altLang="en-US" sz="1200" dirty="0">
                  <a:solidFill>
                    <a:sysClr val="windowText" lastClr="000000"/>
                  </a:solidFill>
                  <a:latin typeface="メイリオ" panose="020B0604030504040204" pitchFamily="50" charset="-128"/>
                  <a:ea typeface="メイリオ" panose="020B0604030504040204" pitchFamily="50" charset="-128"/>
                </a:rPr>
                <a:t>ジャパンオリジナルの時代</a:t>
              </a:r>
            </a:p>
          </p:txBody>
        </p:sp>
        <p:sp>
          <p:nvSpPr>
            <p:cNvPr id="11" name="フリーフォーム: 図形 10">
              <a:extLst>
                <a:ext uri="{FF2B5EF4-FFF2-40B4-BE49-F238E27FC236}">
                  <a16:creationId xmlns:a16="http://schemas.microsoft.com/office/drawing/2014/main" id="{5BFD37AD-1ABB-4690-9B0A-EFB00D73C67A}"/>
                </a:ext>
              </a:extLst>
            </p:cNvPr>
            <p:cNvSpPr/>
            <p:nvPr/>
          </p:nvSpPr>
          <p:spPr>
            <a:xfrm>
              <a:off x="3766539" y="3181460"/>
              <a:ext cx="1766093" cy="706437"/>
            </a:xfrm>
            <a:custGeom>
              <a:avLst/>
              <a:gdLst>
                <a:gd name="connsiteX0" fmla="*/ 0 w 1766093"/>
                <a:gd name="connsiteY0" fmla="*/ 0 h 706437"/>
                <a:gd name="connsiteX1" fmla="*/ 1412875 w 1766093"/>
                <a:gd name="connsiteY1" fmla="*/ 0 h 706437"/>
                <a:gd name="connsiteX2" fmla="*/ 1766093 w 1766093"/>
                <a:gd name="connsiteY2" fmla="*/ 353219 h 706437"/>
                <a:gd name="connsiteX3" fmla="*/ 1412875 w 1766093"/>
                <a:gd name="connsiteY3" fmla="*/ 706437 h 706437"/>
                <a:gd name="connsiteX4" fmla="*/ 0 w 1766093"/>
                <a:gd name="connsiteY4" fmla="*/ 706437 h 706437"/>
                <a:gd name="connsiteX5" fmla="*/ 353219 w 1766093"/>
                <a:gd name="connsiteY5" fmla="*/ 353219 h 706437"/>
                <a:gd name="connsiteX6" fmla="*/ 0 w 1766093"/>
                <a:gd name="connsiteY6" fmla="*/ 0 h 70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093" h="706437">
                  <a:moveTo>
                    <a:pt x="0" y="0"/>
                  </a:moveTo>
                  <a:lnTo>
                    <a:pt x="1412875" y="0"/>
                  </a:lnTo>
                  <a:lnTo>
                    <a:pt x="1766093" y="353219"/>
                  </a:lnTo>
                  <a:lnTo>
                    <a:pt x="1412875" y="706437"/>
                  </a:lnTo>
                  <a:lnTo>
                    <a:pt x="0" y="706437"/>
                  </a:lnTo>
                  <a:lnTo>
                    <a:pt x="353219" y="353219"/>
                  </a:lnTo>
                  <a:lnTo>
                    <a:pt x="0" y="0"/>
                  </a:lnTo>
                  <a:close/>
                </a:path>
              </a:pathLst>
            </a:cu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1225" tIns="16002" rIns="369220" bIns="16002" numCol="1" spcCol="1270" anchor="ctr" anchorCtr="0">
              <a:noAutofit/>
            </a:bodyPr>
            <a:lstStyle/>
            <a:p>
              <a:pPr algn="ctr" defTabSz="533414">
                <a:lnSpc>
                  <a:spcPct val="90000"/>
                </a:lnSpc>
                <a:spcBef>
                  <a:spcPct val="0"/>
                </a:spcBef>
                <a:spcAft>
                  <a:spcPct val="35000"/>
                </a:spcAft>
              </a:pPr>
              <a:r>
                <a:rPr lang="ja-JP" altLang="en-US" sz="1401" dirty="0">
                  <a:solidFill>
                    <a:sysClr val="windowText" lastClr="000000"/>
                  </a:solidFill>
                  <a:latin typeface="メイリオ" panose="020B0604030504040204" pitchFamily="50" charset="-128"/>
                  <a:ea typeface="メイリオ" panose="020B0604030504040204" pitchFamily="50" charset="-128"/>
                </a:rPr>
                <a:t>価値変化の</a:t>
              </a:r>
              <a:endParaRPr lang="en-US" altLang="ja-JP" sz="1401">
                <a:solidFill>
                  <a:sysClr val="windowText" lastClr="000000"/>
                </a:solidFill>
                <a:latin typeface="メイリオ" panose="020B0604030504040204" pitchFamily="50" charset="-128"/>
                <a:ea typeface="メイリオ" panose="020B0604030504040204" pitchFamily="50" charset="-128"/>
              </a:endParaRPr>
            </a:p>
            <a:p>
              <a:pPr algn="ctr" defTabSz="533414">
                <a:lnSpc>
                  <a:spcPct val="90000"/>
                </a:lnSpc>
                <a:spcBef>
                  <a:spcPct val="0"/>
                </a:spcBef>
                <a:spcAft>
                  <a:spcPct val="35000"/>
                </a:spcAft>
              </a:pPr>
              <a:r>
                <a:rPr lang="ja-JP" altLang="en-US" sz="1401">
                  <a:solidFill>
                    <a:sysClr val="windowText" lastClr="000000"/>
                  </a:solidFill>
                  <a:latin typeface="メイリオ" panose="020B0604030504040204" pitchFamily="50" charset="-128"/>
                  <a:ea typeface="メイリオ" panose="020B0604030504040204" pitchFamily="50" charset="-128"/>
                </a:rPr>
                <a:t>時代</a:t>
              </a:r>
              <a:endParaRPr lang="ja-JP" altLang="en-US" sz="1401" dirty="0">
                <a:solidFill>
                  <a:sysClr val="windowText" lastClr="000000"/>
                </a:solidFill>
                <a:latin typeface="メイリオ" panose="020B0604030504040204" pitchFamily="50" charset="-128"/>
                <a:ea typeface="メイリオ" panose="020B0604030504040204" pitchFamily="50" charset="-128"/>
              </a:endParaRPr>
            </a:p>
          </p:txBody>
        </p:sp>
        <p:sp>
          <p:nvSpPr>
            <p:cNvPr id="12" name="フリーフォーム: 図形 11">
              <a:extLst>
                <a:ext uri="{FF2B5EF4-FFF2-40B4-BE49-F238E27FC236}">
                  <a16:creationId xmlns:a16="http://schemas.microsoft.com/office/drawing/2014/main" id="{719DA71B-87B8-4BBC-BCE0-E146F4A09CFF}"/>
                </a:ext>
              </a:extLst>
            </p:cNvPr>
            <p:cNvSpPr/>
            <p:nvPr/>
          </p:nvSpPr>
          <p:spPr>
            <a:xfrm>
              <a:off x="5356023" y="3181459"/>
              <a:ext cx="1766093" cy="706437"/>
            </a:xfrm>
            <a:custGeom>
              <a:avLst/>
              <a:gdLst>
                <a:gd name="connsiteX0" fmla="*/ 0 w 1766093"/>
                <a:gd name="connsiteY0" fmla="*/ 0 h 706437"/>
                <a:gd name="connsiteX1" fmla="*/ 1412875 w 1766093"/>
                <a:gd name="connsiteY1" fmla="*/ 0 h 706437"/>
                <a:gd name="connsiteX2" fmla="*/ 1766093 w 1766093"/>
                <a:gd name="connsiteY2" fmla="*/ 353219 h 706437"/>
                <a:gd name="connsiteX3" fmla="*/ 1412875 w 1766093"/>
                <a:gd name="connsiteY3" fmla="*/ 706437 h 706437"/>
                <a:gd name="connsiteX4" fmla="*/ 0 w 1766093"/>
                <a:gd name="connsiteY4" fmla="*/ 706437 h 706437"/>
                <a:gd name="connsiteX5" fmla="*/ 353219 w 1766093"/>
                <a:gd name="connsiteY5" fmla="*/ 353219 h 706437"/>
                <a:gd name="connsiteX6" fmla="*/ 0 w 1766093"/>
                <a:gd name="connsiteY6" fmla="*/ 0 h 70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093" h="706437">
                  <a:moveTo>
                    <a:pt x="0" y="0"/>
                  </a:moveTo>
                  <a:lnTo>
                    <a:pt x="1412875" y="0"/>
                  </a:lnTo>
                  <a:lnTo>
                    <a:pt x="1766093" y="353219"/>
                  </a:lnTo>
                  <a:lnTo>
                    <a:pt x="1412875" y="706437"/>
                  </a:lnTo>
                  <a:lnTo>
                    <a:pt x="0" y="706437"/>
                  </a:lnTo>
                  <a:lnTo>
                    <a:pt x="353219" y="353219"/>
                  </a:lnTo>
                  <a:lnTo>
                    <a:pt x="0" y="0"/>
                  </a:lnTo>
                  <a:close/>
                </a:path>
              </a:pathLst>
            </a:cu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1225" tIns="16002" rIns="369220" bIns="16002" numCol="1" spcCol="1270" anchor="ctr" anchorCtr="0">
              <a:noAutofit/>
            </a:bodyPr>
            <a:lstStyle/>
            <a:p>
              <a:pPr algn="ctr" defTabSz="533414">
                <a:lnSpc>
                  <a:spcPct val="90000"/>
                </a:lnSpc>
                <a:spcBef>
                  <a:spcPct val="0"/>
                </a:spcBef>
                <a:spcAft>
                  <a:spcPct val="35000"/>
                </a:spcAft>
              </a:pPr>
              <a:r>
                <a:rPr lang="ja-JP" altLang="en-US" sz="1200" dirty="0">
                  <a:solidFill>
                    <a:sysClr val="windowText" lastClr="000000"/>
                  </a:solidFill>
                  <a:latin typeface="メイリオ" panose="020B0604030504040204" pitchFamily="50" charset="-128"/>
                  <a:ea typeface="メイリオ" panose="020B0604030504040204" pitchFamily="50" charset="-128"/>
                </a:rPr>
                <a:t>価値観多様化の時代</a:t>
              </a:r>
            </a:p>
          </p:txBody>
        </p:sp>
        <p:sp>
          <p:nvSpPr>
            <p:cNvPr id="13" name="フリーフォーム: 図形 12">
              <a:extLst>
                <a:ext uri="{FF2B5EF4-FFF2-40B4-BE49-F238E27FC236}">
                  <a16:creationId xmlns:a16="http://schemas.microsoft.com/office/drawing/2014/main" id="{71A7D4D2-E4D1-4140-A0D3-8A4B2BC4B8C8}"/>
                </a:ext>
              </a:extLst>
            </p:cNvPr>
            <p:cNvSpPr/>
            <p:nvPr/>
          </p:nvSpPr>
          <p:spPr>
            <a:xfrm>
              <a:off x="6945507" y="3181460"/>
              <a:ext cx="1766093" cy="706437"/>
            </a:xfrm>
            <a:custGeom>
              <a:avLst/>
              <a:gdLst>
                <a:gd name="connsiteX0" fmla="*/ 0 w 1766093"/>
                <a:gd name="connsiteY0" fmla="*/ 0 h 706437"/>
                <a:gd name="connsiteX1" fmla="*/ 1412875 w 1766093"/>
                <a:gd name="connsiteY1" fmla="*/ 0 h 706437"/>
                <a:gd name="connsiteX2" fmla="*/ 1766093 w 1766093"/>
                <a:gd name="connsiteY2" fmla="*/ 353219 h 706437"/>
                <a:gd name="connsiteX3" fmla="*/ 1412875 w 1766093"/>
                <a:gd name="connsiteY3" fmla="*/ 706437 h 706437"/>
                <a:gd name="connsiteX4" fmla="*/ 0 w 1766093"/>
                <a:gd name="connsiteY4" fmla="*/ 706437 h 706437"/>
                <a:gd name="connsiteX5" fmla="*/ 353219 w 1766093"/>
                <a:gd name="connsiteY5" fmla="*/ 353219 h 706437"/>
                <a:gd name="connsiteX6" fmla="*/ 0 w 1766093"/>
                <a:gd name="connsiteY6" fmla="*/ 0 h 70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093" h="706437">
                  <a:moveTo>
                    <a:pt x="0" y="0"/>
                  </a:moveTo>
                  <a:lnTo>
                    <a:pt x="1412875" y="0"/>
                  </a:lnTo>
                  <a:lnTo>
                    <a:pt x="1766093" y="353219"/>
                  </a:lnTo>
                  <a:lnTo>
                    <a:pt x="1412875" y="706437"/>
                  </a:lnTo>
                  <a:lnTo>
                    <a:pt x="0" y="706437"/>
                  </a:lnTo>
                  <a:lnTo>
                    <a:pt x="353219" y="353219"/>
                  </a:lnTo>
                  <a:lnTo>
                    <a:pt x="0" y="0"/>
                  </a:lnTo>
                  <a:close/>
                </a:path>
              </a:pathLst>
            </a:cu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1225" tIns="16002" rIns="369220" bIns="16002" numCol="1" spcCol="1270" anchor="ctr" anchorCtr="0">
              <a:noAutofit/>
            </a:bodyPr>
            <a:lstStyle/>
            <a:p>
              <a:pPr algn="ctr" defTabSz="533414">
                <a:lnSpc>
                  <a:spcPct val="90000"/>
                </a:lnSpc>
                <a:spcBef>
                  <a:spcPct val="0"/>
                </a:spcBef>
                <a:spcAft>
                  <a:spcPct val="35000"/>
                </a:spcAft>
              </a:pPr>
              <a:r>
                <a:rPr lang="ja-JP" altLang="en-US" sz="1401" dirty="0">
                  <a:solidFill>
                    <a:sysClr val="windowText" lastClr="000000"/>
                  </a:solidFill>
                  <a:latin typeface="メイリオ" panose="020B0604030504040204" pitchFamily="50" charset="-128"/>
                  <a:ea typeface="メイリオ" panose="020B0604030504040204" pitchFamily="50" charset="-128"/>
                </a:rPr>
                <a:t>共有の時代</a:t>
              </a:r>
            </a:p>
          </p:txBody>
        </p:sp>
      </p:grpSp>
      <p:sp>
        <p:nvSpPr>
          <p:cNvPr id="14" name="テキスト ボックス 13">
            <a:extLst>
              <a:ext uri="{FF2B5EF4-FFF2-40B4-BE49-F238E27FC236}">
                <a16:creationId xmlns:a16="http://schemas.microsoft.com/office/drawing/2014/main" id="{0AA27DEE-96D4-4B68-B214-0E3FAE2B0F0F}"/>
              </a:ext>
            </a:extLst>
          </p:cNvPr>
          <p:cNvSpPr txBox="1"/>
          <p:nvPr/>
        </p:nvSpPr>
        <p:spPr>
          <a:xfrm>
            <a:off x="2101145" y="3533951"/>
            <a:ext cx="1938258" cy="338554"/>
          </a:xfrm>
          <a:prstGeom prst="rect">
            <a:avLst/>
          </a:prstGeom>
          <a:noFill/>
        </p:spPr>
        <p:txBody>
          <a:bodyPr wrap="square" rtlCol="0">
            <a:spAutoFit/>
          </a:bodyPr>
          <a:lstStyle/>
          <a:p>
            <a:pPr algn="ctr"/>
            <a:r>
              <a:rPr lang="en-US" altLang="ja-JP" sz="1600" dirty="0">
                <a:latin typeface="メイリオ" panose="020B0604030504040204" pitchFamily="50" charset="-128"/>
                <a:ea typeface="メイリオ" panose="020B0604030504040204" pitchFamily="50" charset="-128"/>
              </a:rPr>
              <a:t>1950-1970</a:t>
            </a:r>
            <a:endParaRPr lang="ja-JP" altLang="en-US" sz="160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F34BF976-FD4D-42AD-BA30-99F638F3F8CE}"/>
              </a:ext>
            </a:extLst>
          </p:cNvPr>
          <p:cNvSpPr txBox="1"/>
          <p:nvPr/>
        </p:nvSpPr>
        <p:spPr>
          <a:xfrm>
            <a:off x="4179933" y="3533951"/>
            <a:ext cx="1938258" cy="338554"/>
          </a:xfrm>
          <a:prstGeom prst="rect">
            <a:avLst/>
          </a:prstGeom>
          <a:noFill/>
        </p:spPr>
        <p:txBody>
          <a:bodyPr wrap="square" rtlCol="0">
            <a:spAutoFit/>
          </a:bodyPr>
          <a:lstStyle/>
          <a:p>
            <a:pPr algn="ctr"/>
            <a:r>
              <a:rPr lang="en-US" altLang="ja-JP" sz="1600" dirty="0">
                <a:latin typeface="メイリオ" panose="020B0604030504040204" pitchFamily="50" charset="-128"/>
                <a:ea typeface="メイリオ" panose="020B0604030504040204" pitchFamily="50" charset="-128"/>
              </a:rPr>
              <a:t>1970-1990</a:t>
            </a:r>
            <a:endParaRPr lang="ja-JP" altLang="en-US" sz="16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865102B5-7BEA-412C-A4EF-2580B16EB228}"/>
              </a:ext>
            </a:extLst>
          </p:cNvPr>
          <p:cNvSpPr txBox="1"/>
          <p:nvPr/>
        </p:nvSpPr>
        <p:spPr>
          <a:xfrm>
            <a:off x="6057496" y="3533951"/>
            <a:ext cx="1938258" cy="338554"/>
          </a:xfrm>
          <a:prstGeom prst="rect">
            <a:avLst/>
          </a:prstGeom>
          <a:noFill/>
        </p:spPr>
        <p:txBody>
          <a:bodyPr wrap="square" rtlCol="0">
            <a:spAutoFit/>
          </a:bodyPr>
          <a:lstStyle/>
          <a:p>
            <a:pPr algn="ctr"/>
            <a:r>
              <a:rPr lang="en-US" altLang="ja-JP" sz="1600" dirty="0">
                <a:latin typeface="メイリオ" panose="020B0604030504040204" pitchFamily="50" charset="-128"/>
                <a:ea typeface="メイリオ" panose="020B0604030504040204" pitchFamily="50" charset="-128"/>
              </a:rPr>
              <a:t>1990-2000</a:t>
            </a:r>
            <a:endParaRPr lang="ja-JP" altLang="en-US" sz="16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CDF3BA60-2F8F-488B-A35C-0AFF72D41C07}"/>
              </a:ext>
            </a:extLst>
          </p:cNvPr>
          <p:cNvSpPr txBox="1"/>
          <p:nvPr/>
        </p:nvSpPr>
        <p:spPr>
          <a:xfrm>
            <a:off x="7973129" y="3533951"/>
            <a:ext cx="1938258" cy="338554"/>
          </a:xfrm>
          <a:prstGeom prst="rect">
            <a:avLst/>
          </a:prstGeom>
          <a:noFill/>
        </p:spPr>
        <p:txBody>
          <a:bodyPr wrap="square" rtlCol="0">
            <a:spAutoFit/>
          </a:bodyPr>
          <a:lstStyle/>
          <a:p>
            <a:pPr algn="ctr"/>
            <a:r>
              <a:rPr lang="en-US" altLang="ja-JP" sz="1600" dirty="0">
                <a:latin typeface="メイリオ" panose="020B0604030504040204" pitchFamily="50" charset="-128"/>
                <a:ea typeface="メイリオ" panose="020B0604030504040204" pitchFamily="50" charset="-128"/>
              </a:rPr>
              <a:t>2000-2010</a:t>
            </a:r>
            <a:endParaRPr lang="ja-JP" altLang="en-US" sz="16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7EAA67EA-0F8A-4059-AD43-C25D4B622008}"/>
              </a:ext>
            </a:extLst>
          </p:cNvPr>
          <p:cNvSpPr txBox="1"/>
          <p:nvPr/>
        </p:nvSpPr>
        <p:spPr>
          <a:xfrm>
            <a:off x="9873318" y="3533951"/>
            <a:ext cx="1938258" cy="338554"/>
          </a:xfrm>
          <a:prstGeom prst="rect">
            <a:avLst/>
          </a:prstGeom>
          <a:noFill/>
        </p:spPr>
        <p:txBody>
          <a:bodyPr wrap="square" rtlCol="0">
            <a:spAutoFit/>
          </a:bodyPr>
          <a:lstStyle/>
          <a:p>
            <a:pPr algn="ctr"/>
            <a:r>
              <a:rPr lang="ja-JP" altLang="en-US" sz="1600" dirty="0">
                <a:latin typeface="メイリオ" panose="020B0604030504040204" pitchFamily="50" charset="-128"/>
                <a:ea typeface="メイリオ" panose="020B0604030504040204" pitchFamily="50" charset="-128"/>
              </a:rPr>
              <a:t>現代</a:t>
            </a:r>
          </a:p>
        </p:txBody>
      </p:sp>
      <p:graphicFrame>
        <p:nvGraphicFramePr>
          <p:cNvPr id="19" name="表 28">
            <a:extLst>
              <a:ext uri="{FF2B5EF4-FFF2-40B4-BE49-F238E27FC236}">
                <a16:creationId xmlns:a16="http://schemas.microsoft.com/office/drawing/2014/main" id="{1406DC24-91DA-4E72-92F2-2FCD4D82F3D3}"/>
              </a:ext>
            </a:extLst>
          </p:cNvPr>
          <p:cNvGraphicFramePr>
            <a:graphicFrameLocks noGrp="1"/>
          </p:cNvGraphicFramePr>
          <p:nvPr>
            <p:extLst>
              <p:ext uri="{D42A27DB-BD31-4B8C-83A1-F6EECF244321}">
                <p14:modId xmlns:p14="http://schemas.microsoft.com/office/powerpoint/2010/main" val="158723472"/>
              </p:ext>
            </p:extLst>
          </p:nvPr>
        </p:nvGraphicFramePr>
        <p:xfrm>
          <a:off x="543880" y="4992676"/>
          <a:ext cx="11365495" cy="1097284"/>
        </p:xfrm>
        <a:graphic>
          <a:graphicData uri="http://schemas.openxmlformats.org/drawingml/2006/table">
            <a:tbl>
              <a:tblPr firstRow="1" bandRow="1">
                <a:tableStyleId>{16D9F66E-5EB9-4882-86FB-DCBF35E3C3E4}</a:tableStyleId>
              </a:tblPr>
              <a:tblGrid>
                <a:gridCol w="1581104">
                  <a:extLst>
                    <a:ext uri="{9D8B030D-6E8A-4147-A177-3AD203B41FA5}">
                      <a16:colId xmlns:a16="http://schemas.microsoft.com/office/drawing/2014/main" val="1111460976"/>
                    </a:ext>
                  </a:extLst>
                </a:gridCol>
                <a:gridCol w="1839077">
                  <a:extLst>
                    <a:ext uri="{9D8B030D-6E8A-4147-A177-3AD203B41FA5}">
                      <a16:colId xmlns:a16="http://schemas.microsoft.com/office/drawing/2014/main" val="3833594710"/>
                    </a:ext>
                  </a:extLst>
                </a:gridCol>
                <a:gridCol w="1945178">
                  <a:extLst>
                    <a:ext uri="{9D8B030D-6E8A-4147-A177-3AD203B41FA5}">
                      <a16:colId xmlns:a16="http://schemas.microsoft.com/office/drawing/2014/main" val="1239700507"/>
                    </a:ext>
                  </a:extLst>
                </a:gridCol>
                <a:gridCol w="1945178">
                  <a:extLst>
                    <a:ext uri="{9D8B030D-6E8A-4147-A177-3AD203B41FA5}">
                      <a16:colId xmlns:a16="http://schemas.microsoft.com/office/drawing/2014/main" val="903496796"/>
                    </a:ext>
                  </a:extLst>
                </a:gridCol>
                <a:gridCol w="1920240">
                  <a:extLst>
                    <a:ext uri="{9D8B030D-6E8A-4147-A177-3AD203B41FA5}">
                      <a16:colId xmlns:a16="http://schemas.microsoft.com/office/drawing/2014/main" val="3985487078"/>
                    </a:ext>
                  </a:extLst>
                </a:gridCol>
                <a:gridCol w="2134718">
                  <a:extLst>
                    <a:ext uri="{9D8B030D-6E8A-4147-A177-3AD203B41FA5}">
                      <a16:colId xmlns:a16="http://schemas.microsoft.com/office/drawing/2014/main" val="3790099478"/>
                    </a:ext>
                  </a:extLst>
                </a:gridCol>
              </a:tblGrid>
              <a:tr h="491775">
                <a:tc>
                  <a:txBody>
                    <a:bodyPr/>
                    <a:lstStyle/>
                    <a:p>
                      <a:pPr algn="l"/>
                      <a:r>
                        <a:rPr kumimoji="1" lang="ja-JP" altLang="en-US" sz="1600" b="1" dirty="0"/>
                        <a:t>主な出来事</a:t>
                      </a:r>
                    </a:p>
                  </a:txBody>
                  <a:tcPr marT="45721" marB="45721" anchor="ctr"/>
                </a:tc>
                <a:tc>
                  <a:txBody>
                    <a:bodyPr/>
                    <a:lstStyle/>
                    <a:p>
                      <a:pPr algn="l"/>
                      <a:r>
                        <a:rPr kumimoji="1" lang="ja-JP" altLang="en-US" sz="1600" b="0" dirty="0"/>
                        <a:t>戦後の復興</a:t>
                      </a:r>
                    </a:p>
                  </a:txBody>
                  <a:tcPr marT="45721" marB="45721" anchor="ctr"/>
                </a:tc>
                <a:tc>
                  <a:txBody>
                    <a:bodyPr/>
                    <a:lstStyle/>
                    <a:p>
                      <a:pPr algn="l"/>
                      <a:r>
                        <a:rPr kumimoji="1" lang="ja-JP" altLang="en-US" sz="1600" b="0" dirty="0"/>
                        <a:t>国際化</a:t>
                      </a:r>
                    </a:p>
                  </a:txBody>
                  <a:tcPr marT="45721" marB="45721" anchor="ctr"/>
                </a:tc>
                <a:tc>
                  <a:txBody>
                    <a:bodyPr/>
                    <a:lstStyle/>
                    <a:p>
                      <a:pPr algn="l"/>
                      <a:r>
                        <a:rPr kumimoji="1" lang="ja-JP" altLang="en-US" sz="1400" b="0" dirty="0"/>
                        <a:t>バブル経済の崩壊</a:t>
                      </a:r>
                    </a:p>
                  </a:txBody>
                  <a:tcPr marT="45721" marB="45721" anchor="ctr"/>
                </a:tc>
                <a:tc>
                  <a:txBody>
                    <a:bodyPr/>
                    <a:lstStyle/>
                    <a:p>
                      <a:pPr algn="l"/>
                      <a:r>
                        <a:rPr kumimoji="1" lang="ja-JP" altLang="en-US" sz="1400" b="0" dirty="0"/>
                        <a:t>インターネットの普及</a:t>
                      </a:r>
                    </a:p>
                  </a:txBody>
                  <a:tcPr marT="45721" marB="45721" anchor="ctr"/>
                </a:tc>
                <a:tc>
                  <a:txBody>
                    <a:bodyPr/>
                    <a:lstStyle/>
                    <a:p>
                      <a:pPr algn="l"/>
                      <a:r>
                        <a:rPr kumimoji="1" lang="en-US" altLang="ja-JP" sz="1400" b="0" dirty="0"/>
                        <a:t>SNS</a:t>
                      </a:r>
                      <a:r>
                        <a:rPr kumimoji="1" lang="ja-JP" altLang="en-US" sz="1400" b="0" dirty="0"/>
                        <a:t>・クラウド技術の普及</a:t>
                      </a:r>
                    </a:p>
                  </a:txBody>
                  <a:tcPr marT="45721" marB="45721" anchor="ctr"/>
                </a:tc>
                <a:extLst>
                  <a:ext uri="{0D108BD9-81ED-4DB2-BD59-A6C34878D82A}">
                    <a16:rowId xmlns:a16="http://schemas.microsoft.com/office/drawing/2014/main" val="4093073573"/>
                  </a:ext>
                </a:extLst>
              </a:tr>
              <a:tr h="549631">
                <a:tc>
                  <a:txBody>
                    <a:bodyPr/>
                    <a:lstStyle/>
                    <a:p>
                      <a:r>
                        <a:rPr kumimoji="1" lang="ja-JP" altLang="en-US" sz="1600" b="1" dirty="0"/>
                        <a:t>デザインに求められるもの</a:t>
                      </a:r>
                    </a:p>
                  </a:txBody>
                  <a:tcPr marT="45721" marB="45721"/>
                </a:tc>
                <a:tc>
                  <a:txBody>
                    <a:bodyPr/>
                    <a:lstStyle/>
                    <a:p>
                      <a:r>
                        <a:rPr kumimoji="1" lang="ja-JP" altLang="en-US" sz="1600" dirty="0"/>
                        <a:t>高い品質</a:t>
                      </a:r>
                    </a:p>
                  </a:txBody>
                  <a:tcPr marT="45721" marB="45721" anchor="ctr"/>
                </a:tc>
                <a:tc>
                  <a:txBody>
                    <a:bodyPr/>
                    <a:lstStyle/>
                    <a:p>
                      <a:r>
                        <a:rPr kumimoji="1" lang="ja-JP" altLang="en-US" sz="1600" dirty="0"/>
                        <a:t>生活の質の向上</a:t>
                      </a:r>
                    </a:p>
                  </a:txBody>
                  <a:tcPr marT="45721" marB="45721" anchor="ctr"/>
                </a:tc>
                <a:tc>
                  <a:txBody>
                    <a:bodyPr/>
                    <a:lstStyle/>
                    <a:p>
                      <a:r>
                        <a:rPr kumimoji="1" lang="ja-JP" altLang="en-US" sz="1600" dirty="0"/>
                        <a:t>ユニバーサル、</a:t>
                      </a:r>
                      <a:endParaRPr kumimoji="1" lang="en-US" altLang="ja-JP" sz="1600" dirty="0"/>
                    </a:p>
                    <a:p>
                      <a:r>
                        <a:rPr kumimoji="1" lang="ja-JP" altLang="en-US" sz="1600" dirty="0"/>
                        <a:t>エコロジー等</a:t>
                      </a:r>
                    </a:p>
                  </a:txBody>
                  <a:tcPr marT="45721" marB="45721" anchor="ctr"/>
                </a:tc>
                <a:tc>
                  <a:txBody>
                    <a:bodyPr/>
                    <a:lstStyle/>
                    <a:p>
                      <a:r>
                        <a:rPr kumimoji="1" lang="ja-JP" altLang="en-US" sz="1600" dirty="0"/>
                        <a:t>生活者の視点</a:t>
                      </a:r>
                    </a:p>
                  </a:txBody>
                  <a:tcPr marT="45721" marB="45721" anchor="ctr"/>
                </a:tc>
                <a:tc>
                  <a:txBody>
                    <a:bodyPr/>
                    <a:lstStyle/>
                    <a:p>
                      <a:r>
                        <a:rPr kumimoji="1" lang="ja-JP" altLang="en-US" sz="1600" dirty="0"/>
                        <a:t>人々と社会・周辺をつなぐ役割</a:t>
                      </a:r>
                    </a:p>
                  </a:txBody>
                  <a:tcPr marT="45721" marB="45721" anchor="ctr"/>
                </a:tc>
                <a:extLst>
                  <a:ext uri="{0D108BD9-81ED-4DB2-BD59-A6C34878D82A}">
                    <a16:rowId xmlns:a16="http://schemas.microsoft.com/office/drawing/2014/main" val="1462502092"/>
                  </a:ext>
                </a:extLst>
              </a:tr>
            </a:tbl>
          </a:graphicData>
        </a:graphic>
      </p:graphicFrame>
      <p:sp>
        <p:nvSpPr>
          <p:cNvPr id="22" name="テキスト ボックス 21">
            <a:extLst>
              <a:ext uri="{FF2B5EF4-FFF2-40B4-BE49-F238E27FC236}">
                <a16:creationId xmlns:a16="http://schemas.microsoft.com/office/drawing/2014/main" id="{6444C437-27B3-445E-A90C-BD18FEB8C69F}"/>
              </a:ext>
            </a:extLst>
          </p:cNvPr>
          <p:cNvSpPr txBox="1"/>
          <p:nvPr/>
        </p:nvSpPr>
        <p:spPr>
          <a:xfrm>
            <a:off x="3435197" y="6091307"/>
            <a:ext cx="8596427" cy="430887"/>
          </a:xfrm>
          <a:prstGeom prst="rect">
            <a:avLst/>
          </a:prstGeom>
          <a:noFill/>
        </p:spPr>
        <p:txBody>
          <a:bodyPr wrap="square" rtlCol="0">
            <a:spAutoFit/>
          </a:bodyPr>
          <a:lstStyle/>
          <a:p>
            <a:pPr algn="r"/>
            <a:r>
              <a:rPr lang="ja-JP" altLang="en-US" sz="1050" dirty="0">
                <a:latin typeface="メイリオ" panose="020B0604030504040204" pitchFamily="50" charset="-128"/>
                <a:ea typeface="メイリオ" panose="020B0604030504040204" pitchFamily="50" charset="-128"/>
              </a:rPr>
              <a:t>（参考：</a:t>
            </a:r>
            <a:r>
              <a:rPr lang="en-US" altLang="ja-JP" sz="1050" dirty="0">
                <a:latin typeface="メイリオ" panose="020B0604030504040204" pitchFamily="50" charset="-128"/>
                <a:ea typeface="メイリオ" panose="020B0604030504040204" pitchFamily="50" charset="-128"/>
              </a:rPr>
              <a:t>GOOD DESIGN AWARD</a:t>
            </a:r>
            <a:r>
              <a:rPr lang="ja-JP" altLang="en-US" sz="1050" dirty="0">
                <a:latin typeface="メイリオ" panose="020B0604030504040204" pitchFamily="50" charset="-128"/>
                <a:ea typeface="メイリオ" panose="020B0604030504040204" pitchFamily="50" charset="-128"/>
              </a:rPr>
              <a:t>（公益財団法人日本デザイン振興会）　    </a:t>
            </a:r>
            <a:endParaRPr lang="en-US" altLang="ja-JP" sz="1050" dirty="0">
              <a:latin typeface="メイリオ" panose="020B0604030504040204" pitchFamily="50" charset="-128"/>
              <a:ea typeface="メイリオ" panose="020B0604030504040204" pitchFamily="50" charset="-128"/>
            </a:endParaRPr>
          </a:p>
          <a:p>
            <a:pPr algn="r"/>
            <a:r>
              <a:rPr lang="en-US" altLang="ja-JP" sz="1050" dirty="0">
                <a:latin typeface="メイリオ" panose="020B0604030504040204" pitchFamily="50" charset="-128"/>
                <a:ea typeface="メイリオ" panose="020B0604030504040204" pitchFamily="50" charset="-128"/>
              </a:rPr>
              <a:t>URL:https://www.g-mark.org/learn/gda/history)</a:t>
            </a:r>
          </a:p>
        </p:txBody>
      </p:sp>
      <p:sp>
        <p:nvSpPr>
          <p:cNvPr id="2" name="スライド番号プレースホルダー 1">
            <a:extLst>
              <a:ext uri="{FF2B5EF4-FFF2-40B4-BE49-F238E27FC236}">
                <a16:creationId xmlns:a16="http://schemas.microsoft.com/office/drawing/2014/main" id="{DA159E5F-CE1C-B8A3-5FAD-E02B390B073D}"/>
              </a:ext>
            </a:extLst>
          </p:cNvPr>
          <p:cNvSpPr>
            <a:spLocks noGrp="1"/>
          </p:cNvSpPr>
          <p:nvPr>
            <p:ph type="sldNum" sz="quarter" idx="12"/>
          </p:nvPr>
        </p:nvSpPr>
        <p:spPr/>
        <p:txBody>
          <a:bodyPr/>
          <a:lstStyle/>
          <a:p>
            <a:fld id="{58E38ADA-FFC1-4227-8D69-4593A0E3EB3D}" type="slidenum">
              <a:rPr kumimoji="1" lang="ja-JP" altLang="en-US" smtClean="0"/>
              <a:t>3</a:t>
            </a:fld>
            <a:endParaRPr kumimoji="1" lang="ja-JP" altLang="en-US"/>
          </a:p>
        </p:txBody>
      </p:sp>
    </p:spTree>
    <p:extLst>
      <p:ext uri="{BB962C8B-B14F-4D97-AF65-F5344CB8AC3E}">
        <p14:creationId xmlns:p14="http://schemas.microsoft.com/office/powerpoint/2010/main" val="281470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442C691-217E-4EE4-A3AD-8CDCD941EB88}"/>
              </a:ext>
            </a:extLst>
          </p:cNvPr>
          <p:cNvSpPr txBox="1"/>
          <p:nvPr/>
        </p:nvSpPr>
        <p:spPr>
          <a:xfrm>
            <a:off x="168883" y="276248"/>
            <a:ext cx="12023117"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栃木県優良デザイン（Ｔマーク）・とちぎデザイン大賞の目指すもの</a:t>
            </a:r>
          </a:p>
        </p:txBody>
      </p:sp>
      <p:sp>
        <p:nvSpPr>
          <p:cNvPr id="7" name="テキスト ボックス 6">
            <a:extLst>
              <a:ext uri="{FF2B5EF4-FFF2-40B4-BE49-F238E27FC236}">
                <a16:creationId xmlns:a16="http://schemas.microsoft.com/office/drawing/2014/main" id="{EA638598-4E07-4AAF-B430-57AE0B1B505E}"/>
              </a:ext>
            </a:extLst>
          </p:cNvPr>
          <p:cNvSpPr txBox="1"/>
          <p:nvPr/>
        </p:nvSpPr>
        <p:spPr>
          <a:xfrm>
            <a:off x="0" y="1282893"/>
            <a:ext cx="6075165"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めざすとちぎの姿　～とちぎ未来創造プランより～</a:t>
            </a:r>
            <a:r>
              <a:rPr lang="en-US" altLang="ja-JP" dirty="0">
                <a:latin typeface="メイリオ" panose="020B0604030504040204" pitchFamily="50" charset="-128"/>
                <a:ea typeface="メイリオ" panose="020B0604030504040204" pitchFamily="50" charset="-128"/>
              </a:rPr>
              <a:t>】</a:t>
            </a:r>
            <a:endParaRPr lang="ja-JP" altLang="en-US"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44A8B68D-A1DE-E134-8453-20B3146453EF}"/>
              </a:ext>
            </a:extLst>
          </p:cNvPr>
          <p:cNvSpPr txBox="1"/>
          <p:nvPr/>
        </p:nvSpPr>
        <p:spPr>
          <a:xfrm>
            <a:off x="290848" y="1686168"/>
            <a:ext cx="11568634" cy="861774"/>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本県産業の競争力を高めていくためには、県内企業における未来技術の積極的な導入・活用により、更なる生産性の向上を図るとともに、</a:t>
            </a:r>
            <a:r>
              <a:rPr lang="ja-JP" altLang="en-US" sz="1600" b="1" dirty="0">
                <a:latin typeface="メイリオ" panose="020B0604030504040204" pitchFamily="50" charset="-128"/>
                <a:ea typeface="メイリオ" panose="020B0604030504040204" pitchFamily="50" charset="-128"/>
              </a:rPr>
              <a:t>従来の発想にとらわれない新たな産業や革新的な製品・サービスの創出を促進するなど、社会ニーズを的確にとらえ</a:t>
            </a:r>
            <a:r>
              <a:rPr lang="ja-JP" altLang="en-US" sz="1600" dirty="0">
                <a:latin typeface="メイリオ" panose="020B0604030504040204" pitchFamily="50" charset="-128"/>
                <a:ea typeface="メイリオ" panose="020B0604030504040204" pitchFamily="50" charset="-128"/>
              </a:rPr>
              <a:t>、戦略的に取組を進めていくことが求められています。</a:t>
            </a:r>
            <a:endParaRPr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15DFEFDF-1273-C77B-EF83-1C1730148BC4}"/>
              </a:ext>
            </a:extLst>
          </p:cNvPr>
          <p:cNvSpPr txBox="1"/>
          <p:nvPr/>
        </p:nvSpPr>
        <p:spPr>
          <a:xfrm>
            <a:off x="-60960" y="2948719"/>
            <a:ext cx="6414798"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【T</a:t>
            </a:r>
            <a:r>
              <a:rPr lang="ja-JP" altLang="en-US" dirty="0">
                <a:latin typeface="メイリオ" panose="020B0604030504040204" pitchFamily="50" charset="-128"/>
                <a:ea typeface="メイリオ" panose="020B0604030504040204" pitchFamily="50" charset="-128"/>
              </a:rPr>
              <a:t>マーク・とちぎデザイン大賞の目指すもの</a:t>
            </a:r>
            <a:r>
              <a:rPr lang="en-US" altLang="ja-JP" dirty="0">
                <a:latin typeface="メイリオ" panose="020B0604030504040204" pitchFamily="50" charset="-128"/>
                <a:ea typeface="メイリオ" panose="020B0604030504040204" pitchFamily="50" charset="-128"/>
              </a:rPr>
              <a:t>】</a:t>
            </a:r>
            <a:endParaRPr lang="ja-JP" altLang="en-US"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DDDCDDD0-5A10-E1B0-5841-08C607845D89}"/>
              </a:ext>
            </a:extLst>
          </p:cNvPr>
          <p:cNvSpPr txBox="1"/>
          <p:nvPr/>
        </p:nvSpPr>
        <p:spPr>
          <a:xfrm>
            <a:off x="290848" y="3400699"/>
            <a:ext cx="11820470" cy="1077218"/>
          </a:xfrm>
          <a:prstGeom prst="rect">
            <a:avLst/>
          </a:prstGeom>
          <a:noFill/>
        </p:spPr>
        <p:txBody>
          <a:bodyPr wrap="square" rtlCol="0">
            <a:spAutoFit/>
          </a:bodyPr>
          <a:lstStyle/>
          <a:p>
            <a:pPr algn="just"/>
            <a:r>
              <a:rPr lang="en-US" altLang="ja-JP" sz="1600" kern="100" dirty="0">
                <a:effectLst/>
                <a:latin typeface="メイリオ" panose="020B0604030504040204" pitchFamily="50" charset="-128"/>
                <a:ea typeface="メイリオ" panose="020B0604030504040204" pitchFamily="50" charset="-128"/>
                <a:cs typeface="Times New Roman" panose="02020603050405020304" pitchFamily="18" charset="0"/>
              </a:rPr>
              <a:t>｢T</a:t>
            </a:r>
            <a:r>
              <a:rPr lang="ja-JP" altLang="en-US" sz="1600" kern="100" dirty="0">
                <a:effectLst/>
                <a:latin typeface="メイリオ" panose="020B0604030504040204" pitchFamily="50" charset="-128"/>
                <a:ea typeface="メイリオ" panose="020B0604030504040204" pitchFamily="50" charset="-128"/>
                <a:cs typeface="Times New Roman" panose="02020603050405020304" pitchFamily="18" charset="0"/>
              </a:rPr>
              <a:t>マーク・とちぎデザイン大賞</a:t>
            </a:r>
            <a:r>
              <a:rPr lang="en-US" altLang="ja-JP" sz="16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kern="100" dirty="0">
                <a:effectLst/>
                <a:latin typeface="メイリオ" panose="020B0604030504040204" pitchFamily="50" charset="-128"/>
                <a:ea typeface="メイリオ" panose="020B0604030504040204" pitchFamily="50" charset="-128"/>
                <a:cs typeface="Times New Roman" panose="02020603050405020304" pitchFamily="18" charset="0"/>
              </a:rPr>
              <a:t>では、商品に込めた理想や目的、その実現策、</a:t>
            </a:r>
            <a:r>
              <a:rPr lang="ja-JP" altLang="en-US" sz="1600" b="1" kern="100" dirty="0">
                <a:effectLst/>
                <a:latin typeface="メイリオ" panose="020B0604030504040204" pitchFamily="50" charset="-128"/>
                <a:ea typeface="メイリオ" panose="020B0604030504040204" pitchFamily="50" charset="-128"/>
                <a:cs typeface="Times New Roman" panose="02020603050405020304" pitchFamily="18" charset="0"/>
              </a:rPr>
              <a:t>その商品が人々暮らしや産業に与える「はたらき」</a:t>
            </a:r>
            <a:r>
              <a:rPr lang="ja-JP" altLang="en-US" sz="1600" kern="100" dirty="0">
                <a:effectLst/>
                <a:latin typeface="メイリオ" panose="020B0604030504040204" pitchFamily="50" charset="-128"/>
                <a:ea typeface="メイリオ" panose="020B0604030504040204" pitchFamily="50" charset="-128"/>
                <a:cs typeface="Times New Roman" panose="02020603050405020304" pitchFamily="18" charset="0"/>
              </a:rPr>
              <a:t>といった商品開発に係る流れを</a:t>
            </a:r>
            <a:r>
              <a:rPr lang="ja-JP" altLang="en-US" sz="1600" b="1" kern="100" dirty="0">
                <a:effectLst/>
                <a:latin typeface="メイリオ" panose="020B0604030504040204" pitchFamily="50" charset="-128"/>
                <a:ea typeface="メイリオ" panose="020B0604030504040204" pitchFamily="50" charset="-128"/>
                <a:cs typeface="Times New Roman" panose="02020603050405020304" pitchFamily="18" charset="0"/>
              </a:rPr>
              <a:t>「デザイン」</a:t>
            </a:r>
            <a:r>
              <a:rPr lang="ja-JP" altLang="en-US" sz="1600" kern="100" dirty="0">
                <a:effectLst/>
                <a:latin typeface="メイリオ" panose="020B0604030504040204" pitchFamily="50" charset="-128"/>
                <a:ea typeface="メイリオ" panose="020B0604030504040204" pitchFamily="50" charset="-128"/>
                <a:cs typeface="Times New Roman" panose="02020603050405020304" pitchFamily="18" charset="0"/>
              </a:rPr>
              <a:t>と捉えて、表彰をおこないます。</a:t>
            </a:r>
            <a:endParaRPr lang="en-US" altLang="ja-JP" sz="16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1600" kern="100" dirty="0">
                <a:effectLst/>
                <a:latin typeface="メイリオ" panose="020B0604030504040204" pitchFamily="50" charset="-128"/>
                <a:ea typeface="メイリオ" panose="020B0604030504040204" pitchFamily="50" charset="-128"/>
                <a:cs typeface="Times New Roman" panose="02020603050405020304" pitchFamily="18" charset="0"/>
              </a:rPr>
              <a:t>とちぎデザイン大賞をとおして、「良いデザイン」を発信し、</a:t>
            </a:r>
            <a:r>
              <a:rPr lang="ja-JP" altLang="en-US" sz="1600" b="1" kern="100" dirty="0">
                <a:effectLst/>
                <a:latin typeface="メイリオ" panose="020B0604030504040204" pitchFamily="50" charset="-128"/>
                <a:ea typeface="メイリオ" panose="020B0604030504040204" pitchFamily="50" charset="-128"/>
                <a:cs typeface="Times New Roman" panose="02020603050405020304" pitchFamily="18" charset="0"/>
              </a:rPr>
              <a:t>新商品の更なる創出を応援すること</a:t>
            </a:r>
            <a:r>
              <a:rPr lang="ja-JP" altLang="en-US" sz="1600" kern="100" dirty="0">
                <a:effectLst/>
                <a:latin typeface="メイリオ" panose="020B0604030504040204" pitchFamily="50" charset="-128"/>
                <a:ea typeface="メイリオ" panose="020B0604030504040204" pitchFamily="50" charset="-128"/>
                <a:cs typeface="Times New Roman" panose="02020603050405020304" pitchFamily="18" charset="0"/>
              </a:rPr>
              <a:t>で、県内中小企業等の支援、ひいては目指すとちぎの姿の実現を図ります。</a:t>
            </a:r>
            <a:endParaRPr lang="en-US" altLang="ja-JP" sz="16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A760DC02-CB60-10C0-8229-95D6171024BB}"/>
              </a:ext>
            </a:extLst>
          </p:cNvPr>
          <p:cNvSpPr txBox="1"/>
          <p:nvPr/>
        </p:nvSpPr>
        <p:spPr>
          <a:xfrm>
            <a:off x="0" y="5131296"/>
            <a:ext cx="8046720"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【T</a:t>
            </a:r>
            <a:r>
              <a:rPr lang="ja-JP" altLang="en-US" dirty="0">
                <a:latin typeface="メイリオ" panose="020B0604030504040204" pitchFamily="50" charset="-128"/>
                <a:ea typeface="メイリオ" panose="020B0604030504040204" pitchFamily="50" charset="-128"/>
              </a:rPr>
              <a:t>マーク・とちぎデザイン大賞における良いデザインの商品</a:t>
            </a:r>
            <a:r>
              <a:rPr lang="en-US" altLang="ja-JP" dirty="0">
                <a:latin typeface="メイリオ" panose="020B0604030504040204" pitchFamily="50" charset="-128"/>
                <a:ea typeface="メイリオ" panose="020B0604030504040204" pitchFamily="50" charset="-128"/>
              </a:rPr>
              <a:t>】</a:t>
            </a:r>
            <a:endParaRPr lang="ja-JP" altLang="en-US"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733C7DF2-C3F7-D780-5B6C-4F38845E56FD}"/>
              </a:ext>
            </a:extLst>
          </p:cNvPr>
          <p:cNvSpPr txBox="1"/>
          <p:nvPr/>
        </p:nvSpPr>
        <p:spPr>
          <a:xfrm>
            <a:off x="290848" y="5665925"/>
            <a:ext cx="11820470" cy="461665"/>
          </a:xfrm>
          <a:prstGeom prst="rect">
            <a:avLst/>
          </a:prstGeom>
          <a:noFill/>
        </p:spPr>
        <p:txBody>
          <a:bodyPr wrap="square">
            <a:spAutoFit/>
          </a:bodyPr>
          <a:lstStyle/>
          <a:p>
            <a:r>
              <a:rPr lang="en-US" altLang="ja-JP" sz="2400" b="1" dirty="0">
                <a:latin typeface="メイリオ" panose="020B0604030504040204" pitchFamily="50" charset="-128"/>
                <a:ea typeface="メイリオ" panose="020B0604030504040204" pitchFamily="50" charset="-128"/>
              </a:rPr>
              <a:t> </a:t>
            </a:r>
            <a:r>
              <a:rPr lang="ja-JP" altLang="en-US" sz="2400" b="1" dirty="0">
                <a:solidFill>
                  <a:srgbClr val="FF0000"/>
                </a:solidFill>
                <a:latin typeface="メイリオ" panose="020B0604030504040204" pitchFamily="50" charset="-128"/>
                <a:ea typeface="メイリオ" panose="020B0604030504040204" pitchFamily="50" charset="-128"/>
              </a:rPr>
              <a:t>「人びとの暮らし」や「産業」</a:t>
            </a:r>
            <a:r>
              <a:rPr lang="ja-JP" altLang="en-US" sz="2400" b="1" dirty="0">
                <a:latin typeface="メイリオ" panose="020B0604030504040204" pitchFamily="50" charset="-128"/>
                <a:ea typeface="メイリオ" panose="020B0604030504040204" pitchFamily="50" charset="-128"/>
              </a:rPr>
              <a:t>を、より豊かにする</a:t>
            </a:r>
            <a:r>
              <a:rPr lang="en-US" altLang="ja-JP" sz="2400" b="1" dirty="0">
                <a:solidFill>
                  <a:srgbClr val="FF0000"/>
                </a:solidFill>
                <a:latin typeface="メイリオ" panose="020B0604030504040204" pitchFamily="50" charset="-128"/>
                <a:ea typeface="メイリオ" panose="020B0604030504040204" pitchFamily="50" charset="-128"/>
              </a:rPr>
              <a:t>『</a:t>
            </a:r>
            <a:r>
              <a:rPr lang="ja-JP" altLang="en-US" sz="2400" b="1" dirty="0">
                <a:solidFill>
                  <a:srgbClr val="FF0000"/>
                </a:solidFill>
                <a:latin typeface="メイリオ" panose="020B0604030504040204" pitchFamily="50" charset="-128"/>
                <a:ea typeface="メイリオ" panose="020B0604030504040204" pitchFamily="50" charset="-128"/>
              </a:rPr>
              <a:t>はたらき</a:t>
            </a:r>
            <a:r>
              <a:rPr lang="en-US" altLang="ja-JP" sz="2400" b="1" dirty="0">
                <a:solidFill>
                  <a:srgbClr val="FF0000"/>
                </a:solidFill>
                <a:latin typeface="メイリオ" panose="020B0604030504040204" pitchFamily="50" charset="-128"/>
                <a:ea typeface="メイリオ" panose="020B0604030504040204" pitchFamily="50" charset="-128"/>
              </a:rPr>
              <a:t>』</a:t>
            </a:r>
            <a:r>
              <a:rPr lang="ja-JP" altLang="en-US" sz="2400" b="1" dirty="0">
                <a:latin typeface="メイリオ" panose="020B0604030504040204" pitchFamily="50" charset="-128"/>
                <a:ea typeface="メイリオ" panose="020B0604030504040204" pitchFamily="50" charset="-128"/>
              </a:rPr>
              <a:t>を持つ商品</a:t>
            </a:r>
            <a:endParaRPr lang="en-US" altLang="ja-JP" sz="2400" b="1" dirty="0">
              <a:latin typeface="メイリオ" panose="020B0604030504040204" pitchFamily="50" charset="-128"/>
              <a:ea typeface="メイリオ" panose="020B0604030504040204" pitchFamily="50" charset="-128"/>
            </a:endParaRPr>
          </a:p>
        </p:txBody>
      </p:sp>
      <p:sp>
        <p:nvSpPr>
          <p:cNvPr id="5" name="スライド番号プレースホルダー 4">
            <a:extLst>
              <a:ext uri="{FF2B5EF4-FFF2-40B4-BE49-F238E27FC236}">
                <a16:creationId xmlns:a16="http://schemas.microsoft.com/office/drawing/2014/main" id="{BBA2A81B-8011-CD6A-B3B7-312215F08EA1}"/>
              </a:ext>
            </a:extLst>
          </p:cNvPr>
          <p:cNvSpPr>
            <a:spLocks noGrp="1"/>
          </p:cNvSpPr>
          <p:nvPr>
            <p:ph type="sldNum" sz="quarter" idx="12"/>
          </p:nvPr>
        </p:nvSpPr>
        <p:spPr/>
        <p:txBody>
          <a:bodyPr/>
          <a:lstStyle/>
          <a:p>
            <a:fld id="{58E38ADA-FFC1-4227-8D69-4593A0E3EB3D}" type="slidenum">
              <a:rPr kumimoji="1" lang="ja-JP" altLang="en-US" smtClean="0"/>
              <a:t>4</a:t>
            </a:fld>
            <a:endParaRPr kumimoji="1" lang="ja-JP" altLang="en-US"/>
          </a:p>
        </p:txBody>
      </p:sp>
    </p:spTree>
    <p:extLst>
      <p:ext uri="{BB962C8B-B14F-4D97-AF65-F5344CB8AC3E}">
        <p14:creationId xmlns:p14="http://schemas.microsoft.com/office/powerpoint/2010/main" val="3371193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1B4CFD03-D74B-4B24-B26C-A1697D414AA0}"/>
              </a:ext>
            </a:extLst>
          </p:cNvPr>
          <p:cNvSpPr txBox="1"/>
          <p:nvPr/>
        </p:nvSpPr>
        <p:spPr>
          <a:xfrm>
            <a:off x="143484" y="68509"/>
            <a:ext cx="10271903"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とちぎデザイン大賞における過去の受賞商品</a:t>
            </a:r>
          </a:p>
        </p:txBody>
      </p:sp>
      <p:sp>
        <p:nvSpPr>
          <p:cNvPr id="7" name="四角形: 角を丸くする 6">
            <a:extLst>
              <a:ext uri="{FF2B5EF4-FFF2-40B4-BE49-F238E27FC236}">
                <a16:creationId xmlns:a16="http://schemas.microsoft.com/office/drawing/2014/main" id="{593EC937-DB1A-4F0B-A84D-194ADFF38405}"/>
              </a:ext>
            </a:extLst>
          </p:cNvPr>
          <p:cNvSpPr/>
          <p:nvPr/>
        </p:nvSpPr>
        <p:spPr>
          <a:xfrm>
            <a:off x="6269383" y="3820967"/>
            <a:ext cx="5357749" cy="2819155"/>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1">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6A8F1E10-4B23-4A94-91D4-69554FAEB6E5}"/>
              </a:ext>
            </a:extLst>
          </p:cNvPr>
          <p:cNvSpPr txBox="1"/>
          <p:nvPr/>
        </p:nvSpPr>
        <p:spPr>
          <a:xfrm>
            <a:off x="6576155" y="3984593"/>
            <a:ext cx="5581000" cy="554126"/>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酒香ル麦泡（さけかおるむぎあわ）</a:t>
            </a:r>
            <a:endParaRPr lang="en-US" altLang="ja-JP" sz="1600" b="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株式会社ファーマーズ・フォレスト</a:t>
            </a:r>
          </a:p>
        </p:txBody>
      </p:sp>
      <p:sp>
        <p:nvSpPr>
          <p:cNvPr id="10" name="テキスト ボックス 9">
            <a:extLst>
              <a:ext uri="{FF2B5EF4-FFF2-40B4-BE49-F238E27FC236}">
                <a16:creationId xmlns:a16="http://schemas.microsoft.com/office/drawing/2014/main" id="{2BB36EAC-0677-47B6-A1D7-1AB3A2980062}"/>
              </a:ext>
            </a:extLst>
          </p:cNvPr>
          <p:cNvSpPr txBox="1"/>
          <p:nvPr/>
        </p:nvSpPr>
        <p:spPr>
          <a:xfrm>
            <a:off x="6400890" y="4720558"/>
            <a:ext cx="5951973" cy="1601336"/>
          </a:xfrm>
          <a:prstGeom prst="rect">
            <a:avLst/>
          </a:prstGeom>
          <a:noFill/>
        </p:spPr>
        <p:txBody>
          <a:bodyPr wrap="square">
            <a:spAutoFit/>
          </a:bodyPr>
          <a:lstStyle/>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商品概要</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酒粕を使ったビール</a:t>
            </a:r>
            <a:endParaRPr lang="en-US" altLang="ja-JP" sz="1401" dirty="0">
              <a:latin typeface="メイリオ" panose="020B0604030504040204" pitchFamily="50" charset="-128"/>
              <a:ea typeface="メイリオ" panose="020B0604030504040204" pitchFamily="50" charset="-128"/>
            </a:endParaRPr>
          </a:p>
          <a:p>
            <a:endParaRPr lang="en-US" altLang="ja-JP" sz="1401" dirty="0">
              <a:latin typeface="メイリオ" panose="020B0604030504040204" pitchFamily="50" charset="-128"/>
              <a:ea typeface="メイリオ" panose="020B0604030504040204" pitchFamily="50" charset="-128"/>
            </a:endParaRPr>
          </a:p>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評価された点</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副産物の酒粕と栃木県オリジナル酵母と麦芽を使用し、</a:t>
            </a:r>
            <a:endParaRPr lang="en-US" altLang="ja-JP" sz="140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メイドイン栃木を凝縮して解決したこと　　</a:t>
            </a:r>
            <a:endParaRPr lang="en-US" altLang="ja-JP" sz="1401" dirty="0">
              <a:latin typeface="メイリオ" panose="020B0604030504040204" pitchFamily="50" charset="-128"/>
              <a:ea typeface="メイリオ" panose="020B0604030504040204" pitchFamily="50" charset="-128"/>
            </a:endParaRPr>
          </a:p>
          <a:p>
            <a:endParaRPr lang="en-US" altLang="ja-JP" sz="140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041B342C-B950-4712-84B4-1DF21B3495EB}"/>
              </a:ext>
            </a:extLst>
          </p:cNvPr>
          <p:cNvSpPr txBox="1"/>
          <p:nvPr/>
        </p:nvSpPr>
        <p:spPr>
          <a:xfrm>
            <a:off x="8402032" y="6289096"/>
            <a:ext cx="5086137" cy="261610"/>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＜令和７年度とちぎデザイン大賞最優秀賞＞</a:t>
            </a:r>
          </a:p>
        </p:txBody>
      </p:sp>
      <p:grpSp>
        <p:nvGrpSpPr>
          <p:cNvPr id="29" name="グループ化 28">
            <a:extLst>
              <a:ext uri="{FF2B5EF4-FFF2-40B4-BE49-F238E27FC236}">
                <a16:creationId xmlns:a16="http://schemas.microsoft.com/office/drawing/2014/main" id="{7C607CED-377A-2673-F675-905DCB63737F}"/>
              </a:ext>
            </a:extLst>
          </p:cNvPr>
          <p:cNvGrpSpPr/>
          <p:nvPr/>
        </p:nvGrpSpPr>
        <p:grpSpPr>
          <a:xfrm>
            <a:off x="369920" y="661673"/>
            <a:ext cx="7024735" cy="2868581"/>
            <a:chOff x="4997717" y="-3645884"/>
            <a:chExt cx="7024735" cy="2868581"/>
          </a:xfrm>
        </p:grpSpPr>
        <p:sp>
          <p:nvSpPr>
            <p:cNvPr id="6" name="四角形: 角を丸くする 5">
              <a:extLst>
                <a:ext uri="{FF2B5EF4-FFF2-40B4-BE49-F238E27FC236}">
                  <a16:creationId xmlns:a16="http://schemas.microsoft.com/office/drawing/2014/main" id="{F0340D6B-0191-4DDD-A225-B12BE29F1639}"/>
                </a:ext>
              </a:extLst>
            </p:cNvPr>
            <p:cNvSpPr/>
            <p:nvPr/>
          </p:nvSpPr>
          <p:spPr>
            <a:xfrm>
              <a:off x="4997717" y="-3645884"/>
              <a:ext cx="5401276" cy="2868581"/>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639A52E-048F-4843-9F7F-1E652D526E9B}"/>
                </a:ext>
              </a:extLst>
            </p:cNvPr>
            <p:cNvSpPr txBox="1"/>
            <p:nvPr/>
          </p:nvSpPr>
          <p:spPr>
            <a:xfrm>
              <a:off x="5083434" y="-3492373"/>
              <a:ext cx="4445922" cy="554126"/>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フロントガード</a:t>
              </a:r>
              <a:endParaRPr lang="en-US" altLang="ja-JP" sz="1600" b="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株式会社雀宮産業</a:t>
              </a:r>
            </a:p>
          </p:txBody>
        </p:sp>
        <p:sp>
          <p:nvSpPr>
            <p:cNvPr id="14" name="テキスト ボックス 13">
              <a:extLst>
                <a:ext uri="{FF2B5EF4-FFF2-40B4-BE49-F238E27FC236}">
                  <a16:creationId xmlns:a16="http://schemas.microsoft.com/office/drawing/2014/main" id="{949732C0-1E3A-41A6-9264-BB0E42094F70}"/>
                </a:ext>
              </a:extLst>
            </p:cNvPr>
            <p:cNvSpPr txBox="1"/>
            <p:nvPr/>
          </p:nvSpPr>
          <p:spPr>
            <a:xfrm>
              <a:off x="4997717" y="-2732913"/>
              <a:ext cx="5749636" cy="1601336"/>
            </a:xfrm>
            <a:prstGeom prst="rect">
              <a:avLst/>
            </a:prstGeom>
            <a:noFill/>
          </p:spPr>
          <p:txBody>
            <a:bodyPr wrap="square">
              <a:spAutoFit/>
            </a:bodyPr>
            <a:lstStyle/>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商品概要</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首にかけるタイプのフェイスシールド</a:t>
              </a:r>
              <a:endParaRPr lang="en-US" altLang="ja-JP" sz="1401" dirty="0">
                <a:latin typeface="メイリオ" panose="020B0604030504040204" pitchFamily="50" charset="-128"/>
                <a:ea typeface="メイリオ" panose="020B0604030504040204" pitchFamily="50" charset="-128"/>
              </a:endParaRPr>
            </a:p>
            <a:p>
              <a:endParaRPr lang="en-US" altLang="ja-JP" sz="1401" dirty="0">
                <a:latin typeface="メイリオ" panose="020B0604030504040204" pitchFamily="50" charset="-128"/>
                <a:ea typeface="メイリオ" panose="020B0604030504040204" pitchFamily="50" charset="-128"/>
              </a:endParaRPr>
            </a:p>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評価された点</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頭に装着するフェイスシールドの課題であった、シールド下部</a:t>
              </a:r>
              <a:endParaRPr lang="en-US" altLang="ja-JP" sz="140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　からのウイルス侵入を、独自の形状のフェイスシールドにより、</a:t>
              </a:r>
              <a:endParaRPr lang="en-US" altLang="ja-JP" sz="140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　解決していること</a:t>
              </a:r>
            </a:p>
          </p:txBody>
        </p:sp>
        <p:sp>
          <p:nvSpPr>
            <p:cNvPr id="17" name="テキスト ボックス 16">
              <a:extLst>
                <a:ext uri="{FF2B5EF4-FFF2-40B4-BE49-F238E27FC236}">
                  <a16:creationId xmlns:a16="http://schemas.microsoft.com/office/drawing/2014/main" id="{83569C8F-374C-4218-ABD9-A4D818352E99}"/>
                </a:ext>
              </a:extLst>
            </p:cNvPr>
            <p:cNvSpPr txBox="1"/>
            <p:nvPr/>
          </p:nvSpPr>
          <p:spPr>
            <a:xfrm>
              <a:off x="7255101" y="-1202539"/>
              <a:ext cx="4767351" cy="261610"/>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＜令和３年度とちぎデザイン大賞最優秀賞＞</a:t>
              </a:r>
            </a:p>
          </p:txBody>
        </p:sp>
        <p:pic>
          <p:nvPicPr>
            <p:cNvPr id="23" name="Picture 2" descr="frontguard">
              <a:extLst>
                <a:ext uri="{FF2B5EF4-FFF2-40B4-BE49-F238E27FC236}">
                  <a16:creationId xmlns:a16="http://schemas.microsoft.com/office/drawing/2014/main" id="{B99BA3FC-315B-416B-8DED-A9881C4DEC6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40240" y="-3464853"/>
              <a:ext cx="1081237" cy="14416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グループ化 27">
            <a:extLst>
              <a:ext uri="{FF2B5EF4-FFF2-40B4-BE49-F238E27FC236}">
                <a16:creationId xmlns:a16="http://schemas.microsoft.com/office/drawing/2014/main" id="{1DBCB212-1EBC-89D3-5C18-F6A6C814F0C9}"/>
              </a:ext>
            </a:extLst>
          </p:cNvPr>
          <p:cNvGrpSpPr/>
          <p:nvPr/>
        </p:nvGrpSpPr>
        <p:grpSpPr>
          <a:xfrm>
            <a:off x="6269384" y="696648"/>
            <a:ext cx="7601251" cy="2833606"/>
            <a:chOff x="6152284" y="665196"/>
            <a:chExt cx="7601251" cy="2833606"/>
          </a:xfrm>
        </p:grpSpPr>
        <p:sp>
          <p:nvSpPr>
            <p:cNvPr id="4" name="四角形: 角を丸くする 3">
              <a:extLst>
                <a:ext uri="{FF2B5EF4-FFF2-40B4-BE49-F238E27FC236}">
                  <a16:creationId xmlns:a16="http://schemas.microsoft.com/office/drawing/2014/main" id="{B60B28A3-E5B9-4275-8B55-BAC76A7753C4}"/>
                </a:ext>
              </a:extLst>
            </p:cNvPr>
            <p:cNvSpPr/>
            <p:nvPr/>
          </p:nvSpPr>
          <p:spPr>
            <a:xfrm>
              <a:off x="6152284" y="665196"/>
              <a:ext cx="5357749" cy="2833606"/>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1"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A7BD94C6-3B42-4BF1-AD28-B972DBA51BD0}"/>
                </a:ext>
              </a:extLst>
            </p:cNvPr>
            <p:cNvSpPr txBox="1"/>
            <p:nvPr/>
          </p:nvSpPr>
          <p:spPr>
            <a:xfrm>
              <a:off x="6403883" y="823789"/>
              <a:ext cx="5499561" cy="554126"/>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いろはゆずゼリー</a:t>
              </a:r>
              <a:endParaRPr lang="en-US" altLang="ja-JP" sz="1600" b="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こいしや食品</a:t>
              </a:r>
            </a:p>
          </p:txBody>
        </p:sp>
        <p:sp>
          <p:nvSpPr>
            <p:cNvPr id="12" name="テキスト ボックス 11">
              <a:extLst>
                <a:ext uri="{FF2B5EF4-FFF2-40B4-BE49-F238E27FC236}">
                  <a16:creationId xmlns:a16="http://schemas.microsoft.com/office/drawing/2014/main" id="{013E9728-0DCE-4A71-A571-78379CB55F32}"/>
                </a:ext>
              </a:extLst>
            </p:cNvPr>
            <p:cNvSpPr txBox="1"/>
            <p:nvPr/>
          </p:nvSpPr>
          <p:spPr>
            <a:xfrm>
              <a:off x="6235047" y="1472037"/>
              <a:ext cx="5968112" cy="1601208"/>
            </a:xfrm>
            <a:prstGeom prst="rect">
              <a:avLst/>
            </a:prstGeom>
            <a:noFill/>
          </p:spPr>
          <p:txBody>
            <a:bodyPr wrap="square" lIns="91440" tIns="45720" rIns="91440" bIns="45720" anchor="t">
              <a:spAutoFit/>
            </a:bodyPr>
            <a:lstStyle/>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商品概要</a:t>
              </a:r>
              <a:r>
                <a:rPr lang="en-US" altLang="ja-JP" sz="1401" dirty="0">
                  <a:latin typeface="メイリオ" panose="020B0604030504040204" pitchFamily="50" charset="-128"/>
                  <a:ea typeface="メイリオ" panose="020B0604030504040204" pitchFamily="50" charset="-128"/>
                </a:rPr>
                <a:t>】</a:t>
              </a:r>
            </a:p>
            <a:p>
              <a:r>
                <a:rPr lang="ja-JP" altLang="en-US" sz="1400" dirty="0">
                  <a:latin typeface="メイリオ" panose="020B0604030504040204" pitchFamily="50" charset="-128"/>
                  <a:ea typeface="メイリオ" panose="020B0604030504040204" pitchFamily="50" charset="-128"/>
                </a:rPr>
                <a:t>　地域で栽培されるが、未活用であった</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ゆずを使った</a:t>
              </a:r>
              <a:r>
                <a:rPr lang="ja-JP" altLang="en-US" sz="1401" dirty="0">
                  <a:latin typeface="メイリオ" panose="020B0604030504040204" pitchFamily="50" charset="-128"/>
                  <a:ea typeface="メイリオ" panose="020B0604030504040204" pitchFamily="50" charset="-128"/>
                </a:rPr>
                <a:t>ゼリー</a:t>
              </a:r>
              <a:endParaRPr lang="en-US" altLang="ja-JP" sz="1401" dirty="0">
                <a:latin typeface="メイリオ" panose="020B0604030504040204" pitchFamily="50" charset="-128"/>
                <a:ea typeface="メイリオ" panose="020B0604030504040204" pitchFamily="50" charset="-128"/>
              </a:endParaRPr>
            </a:p>
            <a:p>
              <a:endParaRPr lang="en-US" altLang="ja-JP" sz="1401" dirty="0">
                <a:latin typeface="メイリオ" panose="020B0604030504040204" pitchFamily="50" charset="-128"/>
                <a:ea typeface="メイリオ" panose="020B0604030504040204" pitchFamily="50" charset="-128"/>
              </a:endParaRPr>
            </a:p>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評価された点</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地域の課題を、住民や福祉施設等を巻き込みながら</a:t>
              </a:r>
              <a:endParaRPr lang="en-US" altLang="ja-JP" sz="140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企業のノウハウを活かして解決したこと</a:t>
              </a:r>
            </a:p>
          </p:txBody>
        </p:sp>
        <p:sp>
          <p:nvSpPr>
            <p:cNvPr id="16" name="テキスト ボックス 15">
              <a:extLst>
                <a:ext uri="{FF2B5EF4-FFF2-40B4-BE49-F238E27FC236}">
                  <a16:creationId xmlns:a16="http://schemas.microsoft.com/office/drawing/2014/main" id="{0A870A3D-3979-4CA4-B50F-680278DE8734}"/>
                </a:ext>
              </a:extLst>
            </p:cNvPr>
            <p:cNvSpPr txBox="1"/>
            <p:nvPr/>
          </p:nvSpPr>
          <p:spPr>
            <a:xfrm>
              <a:off x="8395786" y="3144528"/>
              <a:ext cx="5357749" cy="261610"/>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＜令和５年度とちぎデザイン大賞最優秀賞＞</a:t>
              </a:r>
            </a:p>
          </p:txBody>
        </p:sp>
        <p:pic>
          <p:nvPicPr>
            <p:cNvPr id="2" name="図 1">
              <a:extLst>
                <a:ext uri="{FF2B5EF4-FFF2-40B4-BE49-F238E27FC236}">
                  <a16:creationId xmlns:a16="http://schemas.microsoft.com/office/drawing/2014/main" id="{0630415B-D09B-40FF-19FB-E9AA3223C4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65664" y="1318366"/>
              <a:ext cx="1233765" cy="1233765"/>
            </a:xfrm>
            <a:prstGeom prst="rect">
              <a:avLst/>
            </a:prstGeom>
          </p:spPr>
        </p:pic>
      </p:grpSp>
      <p:sp>
        <p:nvSpPr>
          <p:cNvPr id="5" name="四角形: 角を丸くする 4">
            <a:extLst>
              <a:ext uri="{FF2B5EF4-FFF2-40B4-BE49-F238E27FC236}">
                <a16:creationId xmlns:a16="http://schemas.microsoft.com/office/drawing/2014/main" id="{D478976A-5CB3-4A8A-84AF-A47B787928FE}"/>
              </a:ext>
            </a:extLst>
          </p:cNvPr>
          <p:cNvSpPr/>
          <p:nvPr/>
        </p:nvSpPr>
        <p:spPr>
          <a:xfrm>
            <a:off x="388677" y="3771541"/>
            <a:ext cx="5382518" cy="2868581"/>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1">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CABCF6CB-ED5D-4B8E-8AFF-26DA08416832}"/>
              </a:ext>
            </a:extLst>
          </p:cNvPr>
          <p:cNvSpPr txBox="1"/>
          <p:nvPr/>
        </p:nvSpPr>
        <p:spPr>
          <a:xfrm>
            <a:off x="517180" y="4005109"/>
            <a:ext cx="4966813" cy="554126"/>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ハゼ折板用「マルチグリップ積雪仕様」</a:t>
            </a:r>
            <a:endParaRPr lang="en-US" altLang="ja-JP" b="1" dirty="0">
              <a:latin typeface="メイリオ" panose="020B0604030504040204" pitchFamily="50" charset="-128"/>
              <a:ea typeface="メイリオ" panose="020B0604030504040204" pitchFamily="50" charset="-128"/>
            </a:endParaRPr>
          </a:p>
          <a:p>
            <a:r>
              <a:rPr lang="ja-JP" altLang="en-US" sz="1401" dirty="0">
                <a:latin typeface="メイリオ" panose="020B0604030504040204" pitchFamily="50" charset="-128"/>
                <a:ea typeface="メイリオ" panose="020B0604030504040204" pitchFamily="50" charset="-128"/>
              </a:rPr>
              <a:t>株式会社カナメ</a:t>
            </a:r>
          </a:p>
        </p:txBody>
      </p:sp>
      <p:sp>
        <p:nvSpPr>
          <p:cNvPr id="20" name="テキスト ボックス 19">
            <a:extLst>
              <a:ext uri="{FF2B5EF4-FFF2-40B4-BE49-F238E27FC236}">
                <a16:creationId xmlns:a16="http://schemas.microsoft.com/office/drawing/2014/main" id="{CCC52105-B73D-4A35-9FCD-3632095A43DD}"/>
              </a:ext>
            </a:extLst>
          </p:cNvPr>
          <p:cNvSpPr txBox="1"/>
          <p:nvPr/>
        </p:nvSpPr>
        <p:spPr>
          <a:xfrm>
            <a:off x="369919" y="4754431"/>
            <a:ext cx="5503376" cy="1601079"/>
          </a:xfrm>
          <a:prstGeom prst="rect">
            <a:avLst/>
          </a:prstGeom>
          <a:noFill/>
        </p:spPr>
        <p:txBody>
          <a:bodyPr wrap="square">
            <a:spAutoFit/>
          </a:bodyPr>
          <a:lstStyle/>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商品概要</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a:t>
            </a:r>
            <a:r>
              <a:rPr lang="ja-JP" altLang="en-US" sz="1400" b="0" i="0" u="none" strike="noStrike" baseline="0" dirty="0">
                <a:latin typeface="メイリオ" panose="020B0604030504040204" pitchFamily="50" charset="-128"/>
                <a:ea typeface="メイリオ" panose="020B0604030504040204" pitchFamily="50" charset="-128"/>
              </a:rPr>
              <a:t>積雪仕様の太陽光取付金具</a:t>
            </a:r>
            <a:endParaRPr lang="en-US" altLang="ja-JP" sz="1401" dirty="0">
              <a:latin typeface="メイリオ" panose="020B0604030504040204" pitchFamily="50" charset="-128"/>
              <a:ea typeface="メイリオ" panose="020B0604030504040204" pitchFamily="50" charset="-128"/>
            </a:endParaRPr>
          </a:p>
          <a:p>
            <a:endParaRPr lang="en-US" altLang="ja-JP" sz="1401" dirty="0">
              <a:latin typeface="メイリオ" panose="020B0604030504040204" pitchFamily="50" charset="-128"/>
              <a:ea typeface="メイリオ" panose="020B0604030504040204" pitchFamily="50" charset="-128"/>
            </a:endParaRPr>
          </a:p>
          <a:p>
            <a:r>
              <a:rPr lang="en-US" altLang="ja-JP" sz="1401" dirty="0">
                <a:latin typeface="メイリオ" panose="020B0604030504040204" pitchFamily="50" charset="-128"/>
                <a:ea typeface="メイリオ" panose="020B0604030504040204" pitchFamily="50" charset="-128"/>
              </a:rPr>
              <a:t>【</a:t>
            </a:r>
            <a:r>
              <a:rPr lang="ja-JP" altLang="en-US" sz="1401" dirty="0">
                <a:latin typeface="メイリオ" panose="020B0604030504040204" pitchFamily="50" charset="-128"/>
                <a:ea typeface="メイリオ" panose="020B0604030504040204" pitchFamily="50" charset="-128"/>
              </a:rPr>
              <a:t>評価された点</a:t>
            </a:r>
            <a:r>
              <a:rPr lang="en-US" altLang="ja-JP" sz="1401" dirty="0">
                <a:latin typeface="メイリオ" panose="020B0604030504040204" pitchFamily="50" charset="-128"/>
                <a:ea typeface="メイリオ" panose="020B0604030504040204" pitchFamily="50" charset="-128"/>
              </a:rPr>
              <a:t>】</a:t>
            </a:r>
          </a:p>
          <a:p>
            <a:r>
              <a:rPr lang="ja-JP" altLang="en-US" sz="1401" dirty="0">
                <a:latin typeface="メイリオ" panose="020B0604030504040204" pitchFamily="50" charset="-128"/>
                <a:ea typeface="メイリオ" panose="020B0604030504040204" pitchFamily="50" charset="-128"/>
              </a:rPr>
              <a:t>　</a:t>
            </a:r>
            <a:r>
              <a:rPr lang="ja-JP" altLang="ja-JP" sz="1400" dirty="0">
                <a:effectLst/>
                <a:latin typeface="メイリオ" panose="020B0604030504040204" pitchFamily="50" charset="-128"/>
                <a:ea typeface="メイリオ" panose="020B0604030504040204" pitchFamily="50" charset="-128"/>
                <a:cs typeface="Times New Roman" panose="02020603050405020304" pitchFamily="18" charset="0"/>
              </a:rPr>
              <a:t>積雪地帯にある企業ニーズを的確に捉え、</a:t>
            </a:r>
            <a:endParaRPr lang="en-US" altLang="ja-JP" sz="1400" dirty="0">
              <a:effectLst/>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4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400" dirty="0">
                <a:effectLst/>
                <a:latin typeface="メイリオ" panose="020B0604030504040204" pitchFamily="50" charset="-128"/>
                <a:ea typeface="メイリオ" panose="020B0604030504040204" pitchFamily="50" charset="-128"/>
                <a:cs typeface="Times New Roman" panose="02020603050405020304" pitchFamily="18" charset="0"/>
              </a:rPr>
              <a:t>雪国での太陽光発電というジレンマを解決した</a:t>
            </a:r>
            <a:r>
              <a:rPr lang="ja-JP" altLang="en-US" sz="1400" dirty="0">
                <a:effectLst/>
                <a:latin typeface="メイリオ" panose="020B0604030504040204" pitchFamily="50" charset="-128"/>
                <a:ea typeface="メイリオ" panose="020B0604030504040204" pitchFamily="50" charset="-128"/>
                <a:cs typeface="Times New Roman" panose="02020603050405020304" pitchFamily="18" charset="0"/>
              </a:rPr>
              <a:t>こと</a:t>
            </a:r>
            <a:endParaRPr lang="en-US" altLang="ja-JP" sz="1400" dirty="0">
              <a:effectLst/>
              <a:latin typeface="メイリオ" panose="020B0604030504040204" pitchFamily="50" charset="-128"/>
              <a:ea typeface="メイリオ" panose="020B0604030504040204" pitchFamily="50" charset="-128"/>
              <a:cs typeface="Times New Roman" panose="02020603050405020304" pitchFamily="18" charset="0"/>
            </a:endParaRPr>
          </a:p>
          <a:p>
            <a:endParaRPr lang="en-US" altLang="ja-JP" sz="14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08DF9ACE-F45B-466D-BE39-092E745F2302}"/>
              </a:ext>
            </a:extLst>
          </p:cNvPr>
          <p:cNvSpPr txBox="1"/>
          <p:nvPr/>
        </p:nvSpPr>
        <p:spPr>
          <a:xfrm>
            <a:off x="2263626" y="6289096"/>
            <a:ext cx="3339139" cy="261610"/>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＜令和６年度とちぎデザイン大賞最優秀賞＞</a:t>
            </a:r>
          </a:p>
        </p:txBody>
      </p:sp>
      <p:pic>
        <p:nvPicPr>
          <p:cNvPr id="26" name="図 25" descr="座る, テーブル, ボックス, 横たわる が含まれている画像&#10;&#10;AI によって生成されたコンテンツは間違っている可能性があります。">
            <a:extLst>
              <a:ext uri="{FF2B5EF4-FFF2-40B4-BE49-F238E27FC236}">
                <a16:creationId xmlns:a16="http://schemas.microsoft.com/office/drawing/2014/main" id="{485F8B69-264E-8BDC-2B9D-0FE53E3ACA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2259" y="4303318"/>
            <a:ext cx="1530968" cy="1331942"/>
          </a:xfrm>
          <a:prstGeom prst="rect">
            <a:avLst/>
          </a:prstGeom>
        </p:spPr>
      </p:pic>
      <p:sp>
        <p:nvSpPr>
          <p:cNvPr id="19" name="スライド番号プレースホルダー 18">
            <a:extLst>
              <a:ext uri="{FF2B5EF4-FFF2-40B4-BE49-F238E27FC236}">
                <a16:creationId xmlns:a16="http://schemas.microsoft.com/office/drawing/2014/main" id="{77BDDFC4-D724-F20F-AF1B-FA6C09ADCE41}"/>
              </a:ext>
            </a:extLst>
          </p:cNvPr>
          <p:cNvSpPr>
            <a:spLocks noGrp="1"/>
          </p:cNvSpPr>
          <p:nvPr>
            <p:ph type="sldNum" sz="quarter" idx="12"/>
          </p:nvPr>
        </p:nvSpPr>
        <p:spPr>
          <a:xfrm>
            <a:off x="9270764" y="6460545"/>
            <a:ext cx="2743200" cy="365125"/>
          </a:xfrm>
        </p:spPr>
        <p:txBody>
          <a:bodyPr/>
          <a:lstStyle/>
          <a:p>
            <a:fld id="{58E38ADA-FFC1-4227-8D69-4593A0E3EB3D}" type="slidenum">
              <a:rPr kumimoji="1" lang="ja-JP" altLang="en-US" smtClean="0"/>
              <a:t>5</a:t>
            </a:fld>
            <a:endParaRPr kumimoji="1" lang="ja-JP" altLang="en-US" dirty="0"/>
          </a:p>
        </p:txBody>
      </p:sp>
      <p:pic>
        <p:nvPicPr>
          <p:cNvPr id="30" name="図 29">
            <a:extLst>
              <a:ext uri="{FF2B5EF4-FFF2-40B4-BE49-F238E27FC236}">
                <a16:creationId xmlns:a16="http://schemas.microsoft.com/office/drawing/2014/main" id="{187B5B36-B4A3-9042-8DF8-4D23267A9687}"/>
              </a:ext>
            </a:extLst>
          </p:cNvPr>
          <p:cNvPicPr>
            <a:picLocks noChangeAspect="1"/>
          </p:cNvPicPr>
          <p:nvPr/>
        </p:nvPicPr>
        <p:blipFill>
          <a:blip r:embed="rId6"/>
          <a:stretch>
            <a:fillRect/>
          </a:stretch>
        </p:blipFill>
        <p:spPr>
          <a:xfrm>
            <a:off x="9895539" y="4325093"/>
            <a:ext cx="1493649" cy="1268078"/>
          </a:xfrm>
          <a:prstGeom prst="rect">
            <a:avLst/>
          </a:prstGeom>
        </p:spPr>
      </p:pic>
    </p:spTree>
    <p:extLst>
      <p:ext uri="{BB962C8B-B14F-4D97-AF65-F5344CB8AC3E}">
        <p14:creationId xmlns:p14="http://schemas.microsoft.com/office/powerpoint/2010/main" val="523786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a:extLst>
              <a:ext uri="{FF2B5EF4-FFF2-40B4-BE49-F238E27FC236}">
                <a16:creationId xmlns:a16="http://schemas.microsoft.com/office/drawing/2014/main" id="{4AF097D7-FA5E-4BD2-AFF2-CA6D42828C9F}"/>
              </a:ext>
            </a:extLst>
          </p:cNvPr>
          <p:cNvGraphicFramePr>
            <a:graphicFrameLocks noGrp="1"/>
          </p:cNvGraphicFramePr>
          <p:nvPr>
            <p:extLst>
              <p:ext uri="{D42A27DB-BD31-4B8C-83A1-F6EECF244321}">
                <p14:modId xmlns:p14="http://schemas.microsoft.com/office/powerpoint/2010/main" val="157460677"/>
              </p:ext>
            </p:extLst>
          </p:nvPr>
        </p:nvGraphicFramePr>
        <p:xfrm>
          <a:off x="893512" y="3429000"/>
          <a:ext cx="9468195" cy="2998936"/>
        </p:xfrm>
        <a:graphic>
          <a:graphicData uri="http://schemas.openxmlformats.org/drawingml/2006/table">
            <a:tbl>
              <a:tblPr firstRow="1" firstCol="1" lastRow="1" lastCol="1" bandRow="1" bandCol="1"/>
              <a:tblGrid>
                <a:gridCol w="1975586">
                  <a:extLst>
                    <a:ext uri="{9D8B030D-6E8A-4147-A177-3AD203B41FA5}">
                      <a16:colId xmlns:a16="http://schemas.microsoft.com/office/drawing/2014/main" val="818042347"/>
                    </a:ext>
                  </a:extLst>
                </a:gridCol>
                <a:gridCol w="7492609">
                  <a:extLst>
                    <a:ext uri="{9D8B030D-6E8A-4147-A177-3AD203B41FA5}">
                      <a16:colId xmlns:a16="http://schemas.microsoft.com/office/drawing/2014/main" val="4231452891"/>
                    </a:ext>
                  </a:extLst>
                </a:gridCol>
              </a:tblGrid>
              <a:tr h="470154">
                <a:tc>
                  <a:txBody>
                    <a:bodyPr/>
                    <a:lstStyle/>
                    <a:p>
                      <a:pPr algn="ct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審査区分</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審査項目</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9665411"/>
                  </a:ext>
                </a:extLst>
              </a:tr>
              <a:tr h="535367">
                <a:tc rowSpan="3">
                  <a:txBody>
                    <a:bodyPr/>
                    <a:lstStyle/>
                    <a:p>
                      <a:pPr algn="l"/>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デザイン</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altLang="en-US" sz="1800" kern="100" dirty="0">
                          <a:solidFill>
                            <a:srgbClr val="000000"/>
                          </a:solidFill>
                          <a:effectLst/>
                          <a:latin typeface="+mn-lt"/>
                          <a:ea typeface="HG丸ｺﾞｼｯｸM-PRO" panose="020F0600000000000000" pitchFamily="50" charset="-128"/>
                          <a:cs typeface="Times New Roman" panose="02020603050405020304" pitchFamily="18" charset="0"/>
                        </a:rPr>
                        <a:t>①</a:t>
                      </a: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ターゲットユーザーが抱える問題を独自のテーマにしているか。</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395553010"/>
                  </a:ext>
                </a:extLst>
              </a:tr>
              <a:tr h="535367">
                <a:tc vMerge="1">
                  <a:txBody>
                    <a:bodyPr/>
                    <a:lstStyle/>
                    <a:p>
                      <a:endParaRPr kumimoji="1" lang="ja-JP" altLang="en-US"/>
                    </a:p>
                  </a:txBody>
                  <a:tcPr/>
                </a:tc>
                <a:tc>
                  <a:txBody>
                    <a:bodyPr/>
                    <a:lstStyle/>
                    <a:p>
                      <a:pPr algn="just"/>
                      <a:r>
                        <a:rPr lang="ja-JP" altLang="en-US" sz="1800" kern="100" dirty="0">
                          <a:solidFill>
                            <a:srgbClr val="000000"/>
                          </a:solidFill>
                          <a:effectLst/>
                          <a:latin typeface="+mn-lt"/>
                          <a:ea typeface="HG丸ｺﾞｼｯｸM-PRO" panose="020F0600000000000000" pitchFamily="50" charset="-128"/>
                          <a:cs typeface="Times New Roman" panose="02020603050405020304" pitchFamily="18" charset="0"/>
                        </a:rPr>
                        <a:t>②</a:t>
                      </a: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設定したテーマを自社のリソースによって適切に解決しているか。</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2175494881"/>
                  </a:ext>
                </a:extLst>
              </a:tr>
              <a:tr h="472420">
                <a:tc vMerge="1">
                  <a:txBody>
                    <a:bodyPr/>
                    <a:lstStyle/>
                    <a:p>
                      <a:endParaRPr kumimoji="1" lang="ja-JP" altLang="en-US"/>
                    </a:p>
                  </a:txBody>
                  <a:tcPr/>
                </a:tc>
                <a:tc>
                  <a:txBody>
                    <a:bodyPr/>
                    <a:lstStyle/>
                    <a:p>
                      <a:pPr algn="just"/>
                      <a:r>
                        <a:rPr lang="ja-JP" altLang="en-US" sz="1800" kern="100" dirty="0">
                          <a:solidFill>
                            <a:srgbClr val="000000"/>
                          </a:solidFill>
                          <a:effectLst/>
                          <a:latin typeface="+mn-lt"/>
                          <a:ea typeface="HG丸ｺﾞｼｯｸM-PRO" panose="020F0600000000000000" pitchFamily="50" charset="-128"/>
                          <a:cs typeface="Times New Roman" panose="02020603050405020304" pitchFamily="18" charset="0"/>
                        </a:rPr>
                        <a:t>③</a:t>
                      </a: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解決策が暮らしと産業の発展に寄与しているか。</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778725"/>
                  </a:ext>
                </a:extLst>
              </a:tr>
              <a:tr h="492814">
                <a:tc>
                  <a:txBody>
                    <a:bodyPr/>
                    <a:lstStyle/>
                    <a:p>
                      <a:pPr algn="l"/>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産業</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altLang="en-US" sz="1800" kern="100" dirty="0">
                          <a:effectLst/>
                          <a:latin typeface="+mn-lt"/>
                          <a:ea typeface="HG丸ｺﾞｼｯｸM-PRO" panose="020F0600000000000000" pitchFamily="50" charset="-128"/>
                          <a:cs typeface="Times New Roman" panose="02020603050405020304" pitchFamily="18" charset="0"/>
                        </a:rPr>
                        <a:t>④</a:t>
                      </a:r>
                      <a:r>
                        <a:rPr lang="ja-JP" sz="1800" kern="100" dirty="0">
                          <a:effectLst/>
                          <a:latin typeface="+mn-lt"/>
                          <a:ea typeface="HG丸ｺﾞｼｯｸM-PRO" panose="020F0600000000000000" pitchFamily="50" charset="-128"/>
                          <a:cs typeface="Times New Roman" panose="02020603050405020304" pitchFamily="18" charset="0"/>
                        </a:rPr>
                        <a:t>栃木県の産業が抱える課題の解決に繋がるものであるか。</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1128446"/>
                  </a:ext>
                </a:extLst>
              </a:tr>
              <a:tr h="492814">
                <a:tc>
                  <a:txBody>
                    <a:bodyPr/>
                    <a:lstStyle/>
                    <a:p>
                      <a:pPr algn="l"/>
                      <a:r>
                        <a:rPr lang="ja-JP" sz="1800" kern="100">
                          <a:solidFill>
                            <a:srgbClr val="000000"/>
                          </a:solidFill>
                          <a:effectLst/>
                          <a:latin typeface="+mn-lt"/>
                          <a:ea typeface="HG丸ｺﾞｼｯｸM-PRO" panose="020F0600000000000000" pitchFamily="50" charset="-128"/>
                          <a:cs typeface="Times New Roman" panose="02020603050405020304" pitchFamily="18" charset="0"/>
                        </a:rPr>
                        <a:t>社会</a:t>
                      </a:r>
                      <a:endParaRPr lang="ja-JP" sz="1800" kern="10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altLang="en-US" sz="1800" kern="100" dirty="0">
                          <a:solidFill>
                            <a:srgbClr val="000000"/>
                          </a:solidFill>
                          <a:effectLst/>
                          <a:latin typeface="+mn-lt"/>
                          <a:ea typeface="HG丸ｺﾞｼｯｸM-PRO" panose="020F0600000000000000" pitchFamily="50" charset="-128"/>
                          <a:cs typeface="Times New Roman" panose="02020603050405020304" pitchFamily="18" charset="0"/>
                        </a:rPr>
                        <a:t>⑤</a:t>
                      </a: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a:t>
                      </a:r>
                      <a:r>
                        <a:rPr lang="en-US" sz="1800" kern="100" dirty="0">
                          <a:solidFill>
                            <a:srgbClr val="000000"/>
                          </a:solidFill>
                          <a:effectLst/>
                          <a:latin typeface="+mn-lt"/>
                          <a:ea typeface="HG丸ｺﾞｼｯｸM-PRO" panose="020F0600000000000000" pitchFamily="50" charset="-128"/>
                          <a:cs typeface="Times New Roman" panose="02020603050405020304" pitchFamily="18" charset="0"/>
                        </a:rPr>
                        <a:t>SDGs</a:t>
                      </a:r>
                      <a:r>
                        <a:rPr lang="ja-JP" sz="1800" kern="100" dirty="0">
                          <a:solidFill>
                            <a:srgbClr val="000000"/>
                          </a:solidFill>
                          <a:effectLst/>
                          <a:latin typeface="+mn-lt"/>
                          <a:ea typeface="HG丸ｺﾞｼｯｸM-PRO" panose="020F0600000000000000" pitchFamily="50" charset="-128"/>
                          <a:cs typeface="Times New Roman" panose="02020603050405020304" pitchFamily="18" charset="0"/>
                        </a:rPr>
                        <a:t>」のいずれかの項目に該当または目指しているか。</a:t>
                      </a:r>
                      <a:endParaRPr lang="ja-JP" sz="1800" kern="100" dirty="0">
                        <a:effectLst/>
                        <a:latin typeface="+mn-lt"/>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090010"/>
                  </a:ext>
                </a:extLst>
              </a:tr>
            </a:tbl>
          </a:graphicData>
        </a:graphic>
      </p:graphicFrame>
      <p:sp>
        <p:nvSpPr>
          <p:cNvPr id="11" name="テキスト ボックス 10">
            <a:extLst>
              <a:ext uri="{FF2B5EF4-FFF2-40B4-BE49-F238E27FC236}">
                <a16:creationId xmlns:a16="http://schemas.microsoft.com/office/drawing/2014/main" id="{AA7CF1E1-5409-4752-AECB-8810877DC577}"/>
              </a:ext>
            </a:extLst>
          </p:cNvPr>
          <p:cNvSpPr txBox="1"/>
          <p:nvPr/>
        </p:nvSpPr>
        <p:spPr>
          <a:xfrm>
            <a:off x="350909" y="274814"/>
            <a:ext cx="11263745" cy="461665"/>
          </a:xfrm>
          <a:prstGeom prst="rect">
            <a:avLst/>
          </a:prstGeom>
          <a:noFill/>
        </p:spPr>
        <p:txBody>
          <a:bodyPr wrap="square" rtlCol="0">
            <a:spAutoFit/>
          </a:bodyPr>
          <a:lstStyle/>
          <a:p>
            <a:r>
              <a:rPr lang="en-US" altLang="ja-JP" sz="2400" b="1" dirty="0">
                <a:latin typeface="メイリオ" panose="020B0604030504040204" pitchFamily="50" charset="-128"/>
                <a:ea typeface="メイリオ" panose="020B0604030504040204" pitchFamily="50" charset="-128"/>
              </a:rPr>
              <a:t>【</a:t>
            </a:r>
            <a:r>
              <a:rPr lang="ja-JP" altLang="en-US" sz="2400" b="1" dirty="0">
                <a:latin typeface="メイリオ" panose="020B0604030504040204" pitchFamily="50" charset="-128"/>
                <a:ea typeface="メイリオ" panose="020B0604030504040204" pitchFamily="50" charset="-128"/>
              </a:rPr>
              <a:t>審査項目</a:t>
            </a:r>
            <a:r>
              <a:rPr lang="en-US" altLang="ja-JP" sz="2400" b="1" dirty="0">
                <a:latin typeface="メイリオ" panose="020B0604030504040204" pitchFamily="50" charset="-128"/>
                <a:ea typeface="メイリオ" panose="020B0604030504040204" pitchFamily="50" charset="-128"/>
              </a:rPr>
              <a:t>】</a:t>
            </a:r>
          </a:p>
        </p:txBody>
      </p:sp>
      <p:sp>
        <p:nvSpPr>
          <p:cNvPr id="6" name="テキスト ボックス 5">
            <a:extLst>
              <a:ext uri="{FF2B5EF4-FFF2-40B4-BE49-F238E27FC236}">
                <a16:creationId xmlns:a16="http://schemas.microsoft.com/office/drawing/2014/main" id="{4768485B-D51C-4749-90F5-3798DD1D0580}"/>
              </a:ext>
            </a:extLst>
          </p:cNvPr>
          <p:cNvSpPr txBox="1"/>
          <p:nvPr/>
        </p:nvSpPr>
        <p:spPr>
          <a:xfrm>
            <a:off x="789009" y="761414"/>
            <a:ext cx="10613982" cy="255454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審査項目は、以下の５項目となっております。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審査区分「デザイン」では、デザインの考え方を用いた商品開発の流れに沿って、下記の３つの観点から審査を行います。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①ターゲットと課題の設定</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②自社リソースを活用した解決方法の提案</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③</a:t>
            </a:r>
            <a:r>
              <a:rPr lang="ja-JP" altLang="en-US" sz="1600" dirty="0">
                <a:solidFill>
                  <a:srgbClr val="FF0000"/>
                </a:solidFill>
                <a:latin typeface="メイリオ" panose="020B0604030504040204" pitchFamily="50" charset="-128"/>
                <a:ea typeface="メイリオ" panose="020B0604030504040204" pitchFamily="50" charset="-128"/>
              </a:rPr>
              <a:t>暮らしや産業に</a:t>
            </a:r>
            <a:r>
              <a:rPr lang="ja-JP" altLang="en-US" sz="1600" dirty="0">
                <a:latin typeface="メイリオ" panose="020B0604030504040204" pitchFamily="50" charset="-128"/>
                <a:ea typeface="メイリオ" panose="020B0604030504040204" pitchFamily="50" charset="-128"/>
              </a:rPr>
              <a:t>与える</a:t>
            </a:r>
            <a:r>
              <a:rPr lang="ja-JP" altLang="en-US" sz="1600" dirty="0">
                <a:solidFill>
                  <a:srgbClr val="FF0000"/>
                </a:solidFill>
                <a:latin typeface="メイリオ" panose="020B0604030504040204" pitchFamily="50" charset="-128"/>
                <a:ea typeface="メイリオ" panose="020B0604030504040204" pitchFamily="50" charset="-128"/>
              </a:rPr>
              <a:t>「はたらき」</a:t>
            </a:r>
            <a:endParaRPr lang="en-US" altLang="ja-JP" sz="1600" dirty="0">
              <a:solidFill>
                <a:srgbClr val="FF0000"/>
              </a:solidFill>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また、④、⑤では、栃木県の産業や、社会全体（</a:t>
            </a:r>
            <a:r>
              <a:rPr lang="en-US" altLang="ja-JP" sz="1600" dirty="0">
                <a:latin typeface="メイリオ" panose="020B0604030504040204" pitchFamily="50" charset="-128"/>
                <a:ea typeface="メイリオ" panose="020B0604030504040204" pitchFamily="50" charset="-128"/>
              </a:rPr>
              <a:t>SDGs</a:t>
            </a:r>
            <a:r>
              <a:rPr lang="ja-JP" altLang="en-US" sz="1600" dirty="0">
                <a:latin typeface="メイリオ" panose="020B0604030504040204" pitchFamily="50" charset="-128"/>
                <a:ea typeface="メイリオ" panose="020B0604030504040204" pitchFamily="50" charset="-128"/>
              </a:rPr>
              <a:t>）に与える商品の「はたらき」がどのようなものか審査を行います。</a:t>
            </a:r>
          </a:p>
          <a:p>
            <a:endParaRPr lang="en-US" altLang="ja-JP" sz="1400" b="1"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98DE8E92-9669-4D32-AF30-4ADD77B93157}"/>
              </a:ext>
            </a:extLst>
          </p:cNvPr>
          <p:cNvSpPr txBox="1"/>
          <p:nvPr/>
        </p:nvSpPr>
        <p:spPr>
          <a:xfrm>
            <a:off x="10444091" y="4028641"/>
            <a:ext cx="649778" cy="2554545"/>
          </a:xfrm>
          <a:prstGeom prst="rect">
            <a:avLst/>
          </a:prstGeom>
          <a:noFill/>
        </p:spPr>
        <p:txBody>
          <a:bodyPr wrap="square" rtlCol="0">
            <a:spAutoFit/>
          </a:bodyPr>
          <a:lstStyle/>
          <a:p>
            <a:r>
              <a:rPr lang="ja-JP" altLang="en-US" sz="3200" dirty="0">
                <a:latin typeface="メイリオ" panose="020B0604030504040204" pitchFamily="50" charset="-128"/>
                <a:ea typeface="メイリオ" panose="020B0604030504040204" pitchFamily="50" charset="-128"/>
              </a:rPr>
              <a:t>①</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②</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③</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④</a:t>
            </a:r>
            <a:endParaRPr lang="en-US" altLang="ja-JP" sz="3200"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⑤</a:t>
            </a:r>
            <a:endParaRPr lang="en-US" altLang="ja-JP" sz="2800" dirty="0">
              <a:latin typeface="メイリオ" panose="020B0604030504040204" pitchFamily="50" charset="-128"/>
              <a:ea typeface="メイリオ" panose="020B0604030504040204" pitchFamily="50" charset="-128"/>
            </a:endParaRPr>
          </a:p>
        </p:txBody>
      </p:sp>
      <p:pic>
        <p:nvPicPr>
          <p:cNvPr id="12" name="図 11" descr="アイコン&#10;&#10;自動的に生成された説明">
            <a:extLst>
              <a:ext uri="{FF2B5EF4-FFF2-40B4-BE49-F238E27FC236}">
                <a16:creationId xmlns:a16="http://schemas.microsoft.com/office/drawing/2014/main" id="{98AC67EB-7D74-4462-A0C2-884E02A6AC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76254" y="5898337"/>
            <a:ext cx="1015746" cy="90147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2" name="スライド番号プレースホルダー 1">
            <a:extLst>
              <a:ext uri="{FF2B5EF4-FFF2-40B4-BE49-F238E27FC236}">
                <a16:creationId xmlns:a16="http://schemas.microsoft.com/office/drawing/2014/main" id="{7967B578-C640-87CC-4742-48A7D730CFA7}"/>
              </a:ext>
            </a:extLst>
          </p:cNvPr>
          <p:cNvSpPr>
            <a:spLocks noGrp="1"/>
          </p:cNvSpPr>
          <p:nvPr>
            <p:ph type="sldNum" sz="quarter" idx="12"/>
          </p:nvPr>
        </p:nvSpPr>
        <p:spPr>
          <a:xfrm>
            <a:off x="8433054" y="6400623"/>
            <a:ext cx="2743200" cy="365125"/>
          </a:xfrm>
        </p:spPr>
        <p:txBody>
          <a:bodyPr/>
          <a:lstStyle/>
          <a:p>
            <a:fld id="{58E38ADA-FFC1-4227-8D69-4593A0E3EB3D}" type="slidenum">
              <a:rPr kumimoji="1" lang="ja-JP" altLang="en-US" smtClean="0"/>
              <a:t>6</a:t>
            </a:fld>
            <a:endParaRPr kumimoji="1" lang="ja-JP" altLang="en-US"/>
          </a:p>
        </p:txBody>
      </p:sp>
    </p:spTree>
    <p:extLst>
      <p:ext uri="{BB962C8B-B14F-4D97-AF65-F5344CB8AC3E}">
        <p14:creationId xmlns:p14="http://schemas.microsoft.com/office/powerpoint/2010/main" val="2566367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6E3A1B6-5B3C-4E64-B30A-8AB9F877C6D5}"/>
              </a:ext>
            </a:extLst>
          </p:cNvPr>
          <p:cNvSpPr txBox="1"/>
          <p:nvPr/>
        </p:nvSpPr>
        <p:spPr>
          <a:xfrm>
            <a:off x="202866" y="370076"/>
            <a:ext cx="11494454"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　栃木県優良デザイン（</a:t>
            </a:r>
            <a:r>
              <a:rPr lang="en-US" altLang="ja-JP" sz="2800" dirty="0">
                <a:latin typeface="メイリオ" panose="020B0604030504040204" pitchFamily="50" charset="-128"/>
                <a:ea typeface="メイリオ" panose="020B0604030504040204" pitchFamily="50" charset="-128"/>
              </a:rPr>
              <a:t>T</a:t>
            </a:r>
            <a:r>
              <a:rPr lang="ja-JP" altLang="en-US" sz="2800" dirty="0">
                <a:latin typeface="メイリオ" panose="020B0604030504040204" pitchFamily="50" charset="-128"/>
                <a:ea typeface="メイリオ" panose="020B0604030504040204" pitchFamily="50" charset="-128"/>
              </a:rPr>
              <a:t>マーク）選定商品　応募用紙の記載方法</a:t>
            </a:r>
          </a:p>
        </p:txBody>
      </p:sp>
      <p:sp>
        <p:nvSpPr>
          <p:cNvPr id="5" name="テキスト ボックス 4">
            <a:extLst>
              <a:ext uri="{FF2B5EF4-FFF2-40B4-BE49-F238E27FC236}">
                <a16:creationId xmlns:a16="http://schemas.microsoft.com/office/drawing/2014/main" id="{CDB02CEB-AA4B-4F0F-9A0D-5CE42476348C}"/>
              </a:ext>
            </a:extLst>
          </p:cNvPr>
          <p:cNvSpPr txBox="1"/>
          <p:nvPr/>
        </p:nvSpPr>
        <p:spPr>
          <a:xfrm>
            <a:off x="576939" y="962519"/>
            <a:ext cx="10599315"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応募用紙のうち、記載方法が難しい「３　商品の詳細」「４　産業的視点」「５　社会的視点」について、記載する内容の解説と、より審査員に伝わりやすくするためのポイントを紹介いたします。</a:t>
            </a:r>
          </a:p>
        </p:txBody>
      </p:sp>
      <p:sp>
        <p:nvSpPr>
          <p:cNvPr id="6" name="テキスト ボックス 5">
            <a:extLst>
              <a:ext uri="{FF2B5EF4-FFF2-40B4-BE49-F238E27FC236}">
                <a16:creationId xmlns:a16="http://schemas.microsoft.com/office/drawing/2014/main" id="{D44521F8-B263-4070-A430-EA4BE5981D5C}"/>
              </a:ext>
            </a:extLst>
          </p:cNvPr>
          <p:cNvSpPr txBox="1"/>
          <p:nvPr/>
        </p:nvSpPr>
        <p:spPr>
          <a:xfrm>
            <a:off x="576939" y="1838028"/>
            <a:ext cx="11263745" cy="369332"/>
          </a:xfrm>
          <a:prstGeom prst="rect">
            <a:avLst/>
          </a:prstGeom>
          <a:noFill/>
        </p:spPr>
        <p:txBody>
          <a:bodyPr wrap="square" rtlCol="0">
            <a:spAutoFit/>
          </a:bodyPr>
          <a:lstStyle/>
          <a:p>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a:t>
            </a:r>
            <a:r>
              <a:rPr lang="ja-JP" altLang="en-US" b="1" dirty="0">
                <a:solidFill>
                  <a:srgbClr val="FF0000"/>
                </a:solidFill>
                <a:latin typeface="メイリオ" panose="020B0604030504040204" pitchFamily="50" charset="-128"/>
                <a:ea typeface="メイリオ" panose="020B0604030504040204" pitchFamily="50" charset="-128"/>
              </a:rPr>
              <a:t>３　商品の詳細」</a:t>
            </a:r>
            <a:r>
              <a:rPr lang="ja-JP" altLang="en-US" b="1" dirty="0">
                <a:latin typeface="メイリオ" panose="020B0604030504040204" pitchFamily="50" charset="-128"/>
                <a:ea typeface="メイリオ" panose="020B0604030504040204" pitchFamily="50" charset="-128"/>
              </a:rPr>
              <a:t>について</a:t>
            </a:r>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 </a:t>
            </a:r>
            <a:r>
              <a:rPr lang="ja-JP" altLang="en-US" sz="1400" dirty="0">
                <a:latin typeface="メイリオ" panose="020B0604030504040204" pitchFamily="50" charset="-128"/>
                <a:ea typeface="メイリオ" panose="020B0604030504040204" pitchFamily="50" charset="-128"/>
              </a:rPr>
              <a:t>（応募用紙２ページ）</a:t>
            </a:r>
            <a:endParaRPr lang="en-US" altLang="ja-JP"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FF592E1C-8E71-4DBF-BA6D-8B532403C46B}"/>
              </a:ext>
            </a:extLst>
          </p:cNvPr>
          <p:cNvSpPr txBox="1"/>
          <p:nvPr/>
        </p:nvSpPr>
        <p:spPr>
          <a:xfrm>
            <a:off x="879566" y="2351035"/>
            <a:ext cx="10223863"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「３　商品の詳細」は、「ターゲットユーザー・ユーザーが抱える問題」「自社のリソースを活用した問題解決方法」「商品が果たす役割」「自由記述」に分かれております。</a:t>
            </a:r>
            <a:endParaRPr lang="en-US" altLang="ja-JP" sz="16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6F3A7FD-F13E-4E38-A6F7-BA276DC529F8}"/>
              </a:ext>
            </a:extLst>
          </p:cNvPr>
          <p:cNvSpPr txBox="1"/>
          <p:nvPr/>
        </p:nvSpPr>
        <p:spPr>
          <a:xfrm>
            <a:off x="576938" y="3623250"/>
            <a:ext cx="11263745" cy="369332"/>
          </a:xfrm>
          <a:prstGeom prst="rect">
            <a:avLst/>
          </a:prstGeom>
          <a:noFill/>
        </p:spPr>
        <p:txBody>
          <a:bodyPr wrap="square" rtlCol="0">
            <a:spAutoFit/>
          </a:bodyPr>
          <a:lstStyle/>
          <a:p>
            <a:r>
              <a:rPr lang="ja-JP" altLang="en-US" b="1" dirty="0">
                <a:latin typeface="メイリオ" panose="020B0604030504040204" pitchFamily="50" charset="-128"/>
                <a:ea typeface="メイリオ" panose="020B0604030504040204" pitchFamily="50" charset="-128"/>
              </a:rPr>
              <a:t>○</a:t>
            </a:r>
            <a:r>
              <a:rPr lang="ja-JP" altLang="en-US" b="1" dirty="0">
                <a:solidFill>
                  <a:srgbClr val="FF0000"/>
                </a:solidFill>
                <a:latin typeface="メイリオ" panose="020B0604030504040204" pitchFamily="50" charset="-128"/>
                <a:ea typeface="メイリオ" panose="020B0604030504040204" pitchFamily="50" charset="-128"/>
              </a:rPr>
              <a:t>「ターゲットユーザー・ユーザーが抱える問題」</a:t>
            </a:r>
            <a:r>
              <a:rPr lang="ja-JP" altLang="en-US" b="1" dirty="0">
                <a:latin typeface="メイリオ" panose="020B0604030504040204" pitchFamily="50" charset="-128"/>
                <a:ea typeface="メイリオ" panose="020B0604030504040204" pitchFamily="50" charset="-128"/>
              </a:rPr>
              <a:t>について</a:t>
            </a:r>
            <a:endParaRPr lang="en-US" altLang="ja-JP" b="1"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7365457-E18A-4F1F-A07D-9FD2AF09D253}"/>
              </a:ext>
            </a:extLst>
          </p:cNvPr>
          <p:cNvSpPr txBox="1"/>
          <p:nvPr/>
        </p:nvSpPr>
        <p:spPr>
          <a:xfrm>
            <a:off x="1071154" y="4323699"/>
            <a:ext cx="10032275"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審査項目①「ターゲットユーザーが抱える問題を独自のテーマにしているか。」に対応する部分になります。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ここでは、商品開発にあたり、</a:t>
            </a:r>
            <a:r>
              <a:rPr lang="ja-JP" altLang="en-US" sz="1600" b="1" u="sng" dirty="0">
                <a:latin typeface="メイリオ" panose="020B0604030504040204" pitchFamily="50" charset="-128"/>
                <a:ea typeface="メイリオ" panose="020B0604030504040204" pitchFamily="50" charset="-128"/>
              </a:rPr>
              <a:t>どのようなユーザーを対象にしている</a:t>
            </a:r>
            <a:r>
              <a:rPr lang="ja-JP" altLang="en-US" sz="1600" dirty="0">
                <a:latin typeface="メイリオ" panose="020B0604030504040204" pitchFamily="50" charset="-128"/>
                <a:ea typeface="メイリオ" panose="020B0604030504040204" pitchFamily="50" charset="-128"/>
              </a:rPr>
              <a:t>のか。そのユーザーが抱える</a:t>
            </a:r>
            <a:r>
              <a:rPr lang="ja-JP" altLang="en-US" sz="1600" b="1" u="sng" dirty="0">
                <a:latin typeface="メイリオ" panose="020B0604030504040204" pitchFamily="50" charset="-128"/>
                <a:ea typeface="メイリオ" panose="020B0604030504040204" pitchFamily="50" charset="-128"/>
              </a:rPr>
              <a:t>どのような問題を解決しようとしている</a:t>
            </a:r>
            <a:r>
              <a:rPr lang="ja-JP" altLang="en-US" sz="1600" dirty="0">
                <a:latin typeface="メイリオ" panose="020B0604030504040204" pitchFamily="50" charset="-128"/>
                <a:ea typeface="メイリオ" panose="020B0604030504040204" pitchFamily="50" charset="-128"/>
              </a:rPr>
              <a:t>のか。</a:t>
            </a:r>
            <a:r>
              <a:rPr lang="ja-JP" altLang="en-US" sz="1600" b="1" dirty="0">
                <a:solidFill>
                  <a:srgbClr val="FF0000"/>
                </a:solidFill>
                <a:latin typeface="メイリオ" panose="020B0604030504040204" pitchFamily="50" charset="-128"/>
                <a:ea typeface="メイリオ" panose="020B0604030504040204" pitchFamily="50" charset="-128"/>
              </a:rPr>
              <a:t>テーマの設定となる内容</a:t>
            </a:r>
            <a:r>
              <a:rPr lang="ja-JP" altLang="en-US" sz="1600" dirty="0">
                <a:latin typeface="メイリオ" panose="020B0604030504040204" pitchFamily="50" charset="-128"/>
                <a:ea typeface="メイリオ" panose="020B0604030504040204" pitchFamily="50" charset="-128"/>
              </a:rPr>
              <a:t>を書いてください。</a:t>
            </a:r>
          </a:p>
        </p:txBody>
      </p:sp>
      <p:sp>
        <p:nvSpPr>
          <p:cNvPr id="10" name="テキスト ボックス 9">
            <a:extLst>
              <a:ext uri="{FF2B5EF4-FFF2-40B4-BE49-F238E27FC236}">
                <a16:creationId xmlns:a16="http://schemas.microsoft.com/office/drawing/2014/main" id="{5A2F079D-0DBB-4962-B5F7-B73043690B02}"/>
              </a:ext>
            </a:extLst>
          </p:cNvPr>
          <p:cNvSpPr txBox="1"/>
          <p:nvPr/>
        </p:nvSpPr>
        <p:spPr>
          <a:xfrm>
            <a:off x="768922" y="4013146"/>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解説</a:t>
            </a:r>
            <a:r>
              <a:rPr lang="en-US" altLang="ja-JP" sz="1600" dirty="0">
                <a:latin typeface="メイリオ" panose="020B0604030504040204" pitchFamily="50" charset="-128"/>
                <a:ea typeface="メイリオ" panose="020B0604030504040204" pitchFamily="50" charset="-128"/>
              </a:rPr>
              <a:t>】</a:t>
            </a:r>
          </a:p>
        </p:txBody>
      </p:sp>
      <p:sp>
        <p:nvSpPr>
          <p:cNvPr id="11" name="テキスト ボックス 10">
            <a:extLst>
              <a:ext uri="{FF2B5EF4-FFF2-40B4-BE49-F238E27FC236}">
                <a16:creationId xmlns:a16="http://schemas.microsoft.com/office/drawing/2014/main" id="{E7B0764F-DA79-41D5-9099-D7C648551BC6}"/>
              </a:ext>
            </a:extLst>
          </p:cNvPr>
          <p:cNvSpPr txBox="1"/>
          <p:nvPr/>
        </p:nvSpPr>
        <p:spPr>
          <a:xfrm>
            <a:off x="768922" y="5356769"/>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ポイント（審査着眼点）</a:t>
            </a:r>
            <a:r>
              <a:rPr lang="en-US" altLang="ja-JP" sz="1600" dirty="0">
                <a:latin typeface="メイリオ" panose="020B0604030504040204" pitchFamily="50" charset="-128"/>
                <a:ea typeface="メイリオ" panose="020B0604030504040204" pitchFamily="50" charset="-128"/>
              </a:rPr>
              <a:t>】</a:t>
            </a:r>
          </a:p>
        </p:txBody>
      </p:sp>
      <p:sp>
        <p:nvSpPr>
          <p:cNvPr id="12" name="テキスト ボックス 11">
            <a:extLst>
              <a:ext uri="{FF2B5EF4-FFF2-40B4-BE49-F238E27FC236}">
                <a16:creationId xmlns:a16="http://schemas.microsoft.com/office/drawing/2014/main" id="{F7A3D6C4-0B39-4BDF-AEA4-E1950B6333A3}"/>
              </a:ext>
            </a:extLst>
          </p:cNvPr>
          <p:cNvSpPr txBox="1"/>
          <p:nvPr/>
        </p:nvSpPr>
        <p:spPr>
          <a:xfrm>
            <a:off x="1046115" y="5703590"/>
            <a:ext cx="10032275"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a:t>
            </a:r>
            <a:r>
              <a:rPr lang="ja-JP" altLang="en-US" sz="1600" b="1" u="sng" dirty="0">
                <a:solidFill>
                  <a:srgbClr val="FF0000"/>
                </a:solidFill>
                <a:latin typeface="メイリオ" panose="020B0604030504040204" pitchFamily="50" charset="-128"/>
                <a:ea typeface="メイリオ" panose="020B0604030504040204" pitchFamily="50" charset="-128"/>
              </a:rPr>
              <a:t>自社ならではの着眼点</a:t>
            </a:r>
            <a:r>
              <a:rPr lang="ja-JP" altLang="en-US" sz="1600" dirty="0">
                <a:latin typeface="メイリオ" panose="020B0604030504040204" pitchFamily="50" charset="-128"/>
                <a:ea typeface="メイリオ" panose="020B0604030504040204" pitchFamily="50" charset="-128"/>
              </a:rPr>
              <a:t>で問題をとらえていますか？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・審査員が</a:t>
            </a:r>
            <a:r>
              <a:rPr lang="ja-JP" altLang="en-US" sz="1600" b="1" u="sng" dirty="0">
                <a:solidFill>
                  <a:srgbClr val="FF0000"/>
                </a:solidFill>
                <a:latin typeface="メイリオ" panose="020B0604030504040204" pitchFamily="50" charset="-128"/>
                <a:ea typeface="メイリオ" panose="020B0604030504040204" pitchFamily="50" charset="-128"/>
              </a:rPr>
              <a:t>ユーザー像を想像しやすいように詳細に</a:t>
            </a:r>
            <a:r>
              <a:rPr lang="ja-JP" altLang="en-US" sz="1600" dirty="0">
                <a:latin typeface="メイリオ" panose="020B0604030504040204" pitchFamily="50" charset="-128"/>
                <a:ea typeface="メイリオ" panose="020B0604030504040204" pitchFamily="50" charset="-128"/>
              </a:rPr>
              <a:t>書かれていますか？</a:t>
            </a:r>
            <a:endParaRPr lang="en-US" altLang="ja-JP" sz="1600" dirty="0">
              <a:latin typeface="メイリオ" panose="020B0604030504040204" pitchFamily="50" charset="-128"/>
              <a:ea typeface="メイリオ" panose="020B0604030504040204" pitchFamily="50" charset="-128"/>
            </a:endParaRPr>
          </a:p>
        </p:txBody>
      </p:sp>
      <p:pic>
        <p:nvPicPr>
          <p:cNvPr id="13" name="図 12" descr="アイコン&#10;&#10;自動的に生成された説明">
            <a:extLst>
              <a:ext uri="{FF2B5EF4-FFF2-40B4-BE49-F238E27FC236}">
                <a16:creationId xmlns:a16="http://schemas.microsoft.com/office/drawing/2014/main" id="{1A203049-CCD9-4412-98EE-9BAD078F1B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76254" y="5898318"/>
            <a:ext cx="1015746" cy="90147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cxnSp>
        <p:nvCxnSpPr>
          <p:cNvPr id="3" name="直線コネクタ 2">
            <a:extLst>
              <a:ext uri="{FF2B5EF4-FFF2-40B4-BE49-F238E27FC236}">
                <a16:creationId xmlns:a16="http://schemas.microsoft.com/office/drawing/2014/main" id="{87F7E211-2866-478A-88A4-F546DEF50986}"/>
              </a:ext>
            </a:extLst>
          </p:cNvPr>
          <p:cNvCxnSpPr>
            <a:cxnSpLocks/>
          </p:cNvCxnSpPr>
          <p:nvPr/>
        </p:nvCxnSpPr>
        <p:spPr>
          <a:xfrm>
            <a:off x="346229" y="3240350"/>
            <a:ext cx="11494454" cy="0"/>
          </a:xfrm>
          <a:prstGeom prst="line">
            <a:avLst/>
          </a:prstGeom>
        </p:spPr>
        <p:style>
          <a:lnRef idx="1">
            <a:schemeClr val="dk1"/>
          </a:lnRef>
          <a:fillRef idx="0">
            <a:schemeClr val="dk1"/>
          </a:fillRef>
          <a:effectRef idx="0">
            <a:schemeClr val="dk1"/>
          </a:effectRef>
          <a:fontRef idx="minor">
            <a:schemeClr val="tx1"/>
          </a:fontRef>
        </p:style>
      </p:cxnSp>
      <p:cxnSp>
        <p:nvCxnSpPr>
          <p:cNvPr id="14" name="直線コネクタ 13">
            <a:extLst>
              <a:ext uri="{FF2B5EF4-FFF2-40B4-BE49-F238E27FC236}">
                <a16:creationId xmlns:a16="http://schemas.microsoft.com/office/drawing/2014/main" id="{9D98C353-811B-4880-BAAD-9E2BEB112888}"/>
              </a:ext>
            </a:extLst>
          </p:cNvPr>
          <p:cNvCxnSpPr>
            <a:cxnSpLocks/>
          </p:cNvCxnSpPr>
          <p:nvPr/>
        </p:nvCxnSpPr>
        <p:spPr>
          <a:xfrm>
            <a:off x="346229" y="1617216"/>
            <a:ext cx="11494454" cy="0"/>
          </a:xfrm>
          <a:prstGeom prst="line">
            <a:avLst/>
          </a:prstGeom>
        </p:spPr>
        <p:style>
          <a:lnRef idx="1">
            <a:schemeClr val="dk1"/>
          </a:lnRef>
          <a:fillRef idx="0">
            <a:schemeClr val="dk1"/>
          </a:fillRef>
          <a:effectRef idx="0">
            <a:schemeClr val="dk1"/>
          </a:effectRef>
          <a:fontRef idx="minor">
            <a:schemeClr val="tx1"/>
          </a:fontRef>
        </p:style>
      </p:cxnSp>
      <p:sp>
        <p:nvSpPr>
          <p:cNvPr id="2" name="スライド番号プレースホルダー 1">
            <a:extLst>
              <a:ext uri="{FF2B5EF4-FFF2-40B4-BE49-F238E27FC236}">
                <a16:creationId xmlns:a16="http://schemas.microsoft.com/office/drawing/2014/main" id="{44A2D9ED-C671-49F4-415B-F21B33DB18E7}"/>
              </a:ext>
            </a:extLst>
          </p:cNvPr>
          <p:cNvSpPr>
            <a:spLocks noGrp="1"/>
          </p:cNvSpPr>
          <p:nvPr>
            <p:ph type="sldNum" sz="quarter" idx="12"/>
          </p:nvPr>
        </p:nvSpPr>
        <p:spPr>
          <a:xfrm>
            <a:off x="8491332" y="6368872"/>
            <a:ext cx="2743200" cy="365125"/>
          </a:xfrm>
        </p:spPr>
        <p:txBody>
          <a:bodyPr/>
          <a:lstStyle/>
          <a:p>
            <a:fld id="{58E38ADA-FFC1-4227-8D69-4593A0E3EB3D}" type="slidenum">
              <a:rPr kumimoji="1" lang="ja-JP" altLang="en-US" smtClean="0"/>
              <a:t>7</a:t>
            </a:fld>
            <a:endParaRPr kumimoji="1" lang="ja-JP" altLang="en-US"/>
          </a:p>
        </p:txBody>
      </p:sp>
    </p:spTree>
    <p:extLst>
      <p:ext uri="{BB962C8B-B14F-4D97-AF65-F5344CB8AC3E}">
        <p14:creationId xmlns:p14="http://schemas.microsoft.com/office/powerpoint/2010/main" val="2230552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6F3A7FD-F13E-4E38-A6F7-BA276DC529F8}"/>
              </a:ext>
            </a:extLst>
          </p:cNvPr>
          <p:cNvSpPr txBox="1"/>
          <p:nvPr/>
        </p:nvSpPr>
        <p:spPr>
          <a:xfrm>
            <a:off x="487478" y="310436"/>
            <a:ext cx="11263745"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a:t>
            </a:r>
            <a:r>
              <a:rPr lang="ja-JP" altLang="en-US" b="1" dirty="0">
                <a:solidFill>
                  <a:srgbClr val="FF0000"/>
                </a:solidFill>
                <a:latin typeface="メイリオ" panose="020B0604030504040204" pitchFamily="50" charset="-128"/>
                <a:ea typeface="メイリオ" panose="020B0604030504040204" pitchFamily="50" charset="-128"/>
              </a:rPr>
              <a:t>「</a:t>
            </a:r>
            <a:r>
              <a:rPr lang="ja-JP" altLang="ja-JP"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rPr>
              <a:t>ターゲットユーザーが抱える問題を解決する方法と、活用する自社リソース（強み）</a:t>
            </a:r>
            <a:r>
              <a:rPr lang="ja-JP" altLang="en-US" b="1" dirty="0">
                <a:solidFill>
                  <a:srgbClr val="FF0000"/>
                </a:solidFill>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について</a:t>
            </a:r>
            <a:endParaRPr lang="en-US" altLang="ja-JP" b="1"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7365457-E18A-4F1F-A07D-9FD2AF09D253}"/>
              </a:ext>
            </a:extLst>
          </p:cNvPr>
          <p:cNvSpPr txBox="1"/>
          <p:nvPr/>
        </p:nvSpPr>
        <p:spPr>
          <a:xfrm>
            <a:off x="1062446" y="1082313"/>
            <a:ext cx="10367553"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審査項目②「設定したテーマを、自社のリソースによって適切に解決しているか。」に対応する部分になります。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ここでは、商品開発にあたり、</a:t>
            </a:r>
            <a:r>
              <a:rPr lang="ja-JP" altLang="en-US" sz="1600" b="1" u="sng" dirty="0">
                <a:latin typeface="メイリオ" panose="020B0604030504040204" pitchFamily="50" charset="-128"/>
                <a:ea typeface="メイリオ" panose="020B0604030504040204" pitchFamily="50" charset="-128"/>
              </a:rPr>
              <a:t>ターゲットユーザーが抱える問題を、自社のリソース（強み）を活かして、</a:t>
            </a:r>
            <a:endParaRPr lang="en-US" altLang="ja-JP" sz="1600" b="1" u="sng" dirty="0">
              <a:latin typeface="メイリオ" panose="020B0604030504040204" pitchFamily="50" charset="-128"/>
              <a:ea typeface="メイリオ" panose="020B0604030504040204" pitchFamily="50" charset="-128"/>
            </a:endParaRPr>
          </a:p>
          <a:p>
            <a:r>
              <a:rPr lang="ja-JP" altLang="en-US" sz="1600" b="1" u="sng" dirty="0">
                <a:latin typeface="メイリオ" panose="020B0604030504040204" pitchFamily="50" charset="-128"/>
                <a:ea typeface="メイリオ" panose="020B0604030504040204" pitchFamily="50" charset="-128"/>
              </a:rPr>
              <a:t>どのように解決しよう</a:t>
            </a:r>
            <a:r>
              <a:rPr lang="ja-JP" altLang="en-US" sz="1600" dirty="0">
                <a:latin typeface="メイリオ" panose="020B0604030504040204" pitchFamily="50" charset="-128"/>
                <a:ea typeface="メイリオ" panose="020B0604030504040204" pitchFamily="50" charset="-128"/>
              </a:rPr>
              <a:t>としているのか、</a:t>
            </a:r>
            <a:r>
              <a:rPr lang="ja-JP" altLang="en-US" sz="1600" b="1" dirty="0">
                <a:solidFill>
                  <a:srgbClr val="FF0000"/>
                </a:solidFill>
                <a:latin typeface="メイリオ" panose="020B0604030504040204" pitchFamily="50" charset="-128"/>
                <a:ea typeface="メイリオ" panose="020B0604030504040204" pitchFamily="50" charset="-128"/>
              </a:rPr>
              <a:t>解決方法</a:t>
            </a:r>
            <a:r>
              <a:rPr lang="ja-JP" altLang="en-US" sz="1600" dirty="0">
                <a:latin typeface="メイリオ" panose="020B0604030504040204" pitchFamily="50" charset="-128"/>
                <a:ea typeface="メイリオ" panose="020B0604030504040204" pitchFamily="50" charset="-128"/>
              </a:rPr>
              <a:t>を記載してください。</a:t>
            </a:r>
          </a:p>
        </p:txBody>
      </p:sp>
      <p:sp>
        <p:nvSpPr>
          <p:cNvPr id="10" name="テキスト ボックス 9">
            <a:extLst>
              <a:ext uri="{FF2B5EF4-FFF2-40B4-BE49-F238E27FC236}">
                <a16:creationId xmlns:a16="http://schemas.microsoft.com/office/drawing/2014/main" id="{5A2F079D-0DBB-4962-B5F7-B73043690B02}"/>
              </a:ext>
            </a:extLst>
          </p:cNvPr>
          <p:cNvSpPr txBox="1"/>
          <p:nvPr/>
        </p:nvSpPr>
        <p:spPr>
          <a:xfrm>
            <a:off x="638294" y="756609"/>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解説</a:t>
            </a:r>
            <a:r>
              <a:rPr lang="en-US" altLang="ja-JP" sz="1600" dirty="0">
                <a:latin typeface="メイリオ" panose="020B0604030504040204" pitchFamily="50" charset="-128"/>
                <a:ea typeface="メイリオ" panose="020B0604030504040204" pitchFamily="50" charset="-128"/>
              </a:rPr>
              <a:t>】</a:t>
            </a:r>
          </a:p>
        </p:txBody>
      </p:sp>
      <p:sp>
        <p:nvSpPr>
          <p:cNvPr id="11" name="テキスト ボックス 10">
            <a:extLst>
              <a:ext uri="{FF2B5EF4-FFF2-40B4-BE49-F238E27FC236}">
                <a16:creationId xmlns:a16="http://schemas.microsoft.com/office/drawing/2014/main" id="{E7B0764F-DA79-41D5-9099-D7C648551BC6}"/>
              </a:ext>
            </a:extLst>
          </p:cNvPr>
          <p:cNvSpPr txBox="1"/>
          <p:nvPr/>
        </p:nvSpPr>
        <p:spPr>
          <a:xfrm>
            <a:off x="699254" y="2267530"/>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ポイント（審査着眼点）</a:t>
            </a:r>
            <a:r>
              <a:rPr lang="en-US" altLang="ja-JP" sz="1600" dirty="0">
                <a:latin typeface="メイリオ" panose="020B0604030504040204" pitchFamily="50" charset="-128"/>
                <a:ea typeface="メイリオ" panose="020B0604030504040204" pitchFamily="50" charset="-128"/>
              </a:rPr>
              <a:t>】</a:t>
            </a:r>
          </a:p>
        </p:txBody>
      </p:sp>
      <p:sp>
        <p:nvSpPr>
          <p:cNvPr id="12" name="テキスト ボックス 11">
            <a:extLst>
              <a:ext uri="{FF2B5EF4-FFF2-40B4-BE49-F238E27FC236}">
                <a16:creationId xmlns:a16="http://schemas.microsoft.com/office/drawing/2014/main" id="{F7A3D6C4-0B39-4BDF-AEA4-E1950B6333A3}"/>
              </a:ext>
            </a:extLst>
          </p:cNvPr>
          <p:cNvSpPr txBox="1"/>
          <p:nvPr/>
        </p:nvSpPr>
        <p:spPr>
          <a:xfrm>
            <a:off x="1062446" y="2594921"/>
            <a:ext cx="10113807"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・自社のリソースの</a:t>
            </a:r>
            <a:r>
              <a:rPr lang="ja-JP" altLang="en-US" sz="1600" b="1" u="sng" dirty="0">
                <a:solidFill>
                  <a:srgbClr val="FF0000"/>
                </a:solidFill>
                <a:latin typeface="メイリオ" panose="020B0604030504040204" pitchFamily="50" charset="-128"/>
                <a:ea typeface="メイリオ" panose="020B0604030504040204" pitchFamily="50" charset="-128"/>
              </a:rPr>
              <a:t>活用方法は独自性のあるもの</a:t>
            </a:r>
            <a:r>
              <a:rPr lang="ja-JP" altLang="en-US" sz="1600" dirty="0">
                <a:latin typeface="メイリオ" panose="020B0604030504040204" pitchFamily="50" charset="-128"/>
                <a:ea typeface="メイリオ" panose="020B0604030504040204" pitchFamily="50" charset="-128"/>
              </a:rPr>
              <a:t>ですか？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・設定したテーマを自社独自のリソースによって解決していますか。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・自社のリソースを活用して行う解決方法は、ターゲットユーザーが抱える</a:t>
            </a:r>
            <a:r>
              <a:rPr lang="ja-JP" altLang="en-US" sz="1600" b="1" u="sng" dirty="0">
                <a:solidFill>
                  <a:srgbClr val="FF0000"/>
                </a:solidFill>
                <a:latin typeface="メイリオ" panose="020B0604030504040204" pitchFamily="50" charset="-128"/>
                <a:ea typeface="メイリオ" panose="020B0604030504040204" pitchFamily="50" charset="-128"/>
              </a:rPr>
              <a:t>問題に対して効果的</a:t>
            </a:r>
            <a:r>
              <a:rPr lang="ja-JP" altLang="en-US" sz="1600" dirty="0">
                <a:latin typeface="メイリオ" panose="020B0604030504040204" pitchFamily="50" charset="-128"/>
                <a:ea typeface="メイリオ" panose="020B0604030504040204" pitchFamily="50" charset="-128"/>
              </a:rPr>
              <a:t>ですか？</a:t>
            </a:r>
            <a:endParaRPr lang="en-US" altLang="ja-JP" sz="16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79B29CC-D0A8-4B66-9206-E8DEE60409B4}"/>
              </a:ext>
            </a:extLst>
          </p:cNvPr>
          <p:cNvSpPr txBox="1"/>
          <p:nvPr/>
        </p:nvSpPr>
        <p:spPr>
          <a:xfrm>
            <a:off x="487478" y="3875677"/>
            <a:ext cx="11263745" cy="369332"/>
          </a:xfrm>
          <a:prstGeom prst="rect">
            <a:avLst/>
          </a:prstGeom>
          <a:noFill/>
        </p:spPr>
        <p:txBody>
          <a:bodyPr wrap="square" rtlCol="0">
            <a:spAutoFit/>
          </a:bodyPr>
          <a:lstStyle/>
          <a:p>
            <a:r>
              <a:rPr lang="ja-JP" altLang="en-US" b="1" dirty="0">
                <a:latin typeface="メイリオ" panose="020B0604030504040204" pitchFamily="50" charset="-128"/>
                <a:ea typeface="メイリオ" panose="020B0604030504040204" pitchFamily="50" charset="-128"/>
              </a:rPr>
              <a:t>○</a:t>
            </a:r>
            <a:r>
              <a:rPr lang="ja-JP" altLang="en-US" b="1" dirty="0">
                <a:solidFill>
                  <a:srgbClr val="FF0000"/>
                </a:solidFill>
                <a:latin typeface="メイリオ" panose="020B0604030504040204" pitchFamily="50" charset="-128"/>
                <a:ea typeface="メイリオ" panose="020B0604030504040204" pitchFamily="50" charset="-128"/>
              </a:rPr>
              <a:t>「商品が果たす役割」</a:t>
            </a:r>
            <a:r>
              <a:rPr lang="ja-JP" altLang="en-US" b="1" dirty="0">
                <a:latin typeface="メイリオ" panose="020B0604030504040204" pitchFamily="50" charset="-128"/>
                <a:ea typeface="メイリオ" panose="020B0604030504040204" pitchFamily="50" charset="-128"/>
              </a:rPr>
              <a:t>について</a:t>
            </a:r>
            <a:endParaRPr lang="en-US" altLang="ja-JP" b="1"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A4A53706-1D74-4276-8B54-D3D8452128C9}"/>
              </a:ext>
            </a:extLst>
          </p:cNvPr>
          <p:cNvSpPr txBox="1"/>
          <p:nvPr/>
        </p:nvSpPr>
        <p:spPr>
          <a:xfrm>
            <a:off x="1062447" y="4660149"/>
            <a:ext cx="10197736"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審査項目③「解決策が暮らしと産業の発展に寄与しているか。」に対応する部分になります。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ここでは、</a:t>
            </a:r>
            <a:r>
              <a:rPr lang="ja-JP" altLang="en-US" sz="1600" b="1" u="sng" dirty="0">
                <a:latin typeface="メイリオ" panose="020B0604030504040204" pitchFamily="50" charset="-128"/>
                <a:ea typeface="メイリオ" panose="020B0604030504040204" pitchFamily="50" charset="-128"/>
              </a:rPr>
              <a:t>開発した商品が、ターゲットユーザーの抱える問題・「人びとの暮らし」や「産業」をどのように良くすることができるか</a:t>
            </a:r>
            <a:r>
              <a:rPr lang="ja-JP" altLang="en-US" sz="1600" dirty="0">
                <a:latin typeface="メイリオ" panose="020B0604030504040204" pitchFamily="50" charset="-128"/>
                <a:ea typeface="メイリオ" panose="020B0604030504040204" pitchFamily="50" charset="-128"/>
              </a:rPr>
              <a:t>、</a:t>
            </a:r>
            <a:r>
              <a:rPr lang="ja-JP" altLang="en-US" sz="1600" b="1" dirty="0">
                <a:solidFill>
                  <a:srgbClr val="FF0000"/>
                </a:solidFill>
                <a:latin typeface="メイリオ" panose="020B0604030504040204" pitchFamily="50" charset="-128"/>
                <a:ea typeface="メイリオ" panose="020B0604030504040204" pitchFamily="50" charset="-128"/>
              </a:rPr>
              <a:t>効果</a:t>
            </a:r>
            <a:r>
              <a:rPr lang="ja-JP" altLang="en-US" sz="1600" dirty="0">
                <a:latin typeface="メイリオ" panose="020B0604030504040204" pitchFamily="50" charset="-128"/>
                <a:ea typeface="メイリオ" panose="020B0604030504040204" pitchFamily="50" charset="-128"/>
              </a:rPr>
              <a:t>を記載してください。</a:t>
            </a:r>
          </a:p>
        </p:txBody>
      </p:sp>
      <p:sp>
        <p:nvSpPr>
          <p:cNvPr id="15" name="テキスト ボックス 14">
            <a:extLst>
              <a:ext uri="{FF2B5EF4-FFF2-40B4-BE49-F238E27FC236}">
                <a16:creationId xmlns:a16="http://schemas.microsoft.com/office/drawing/2014/main" id="{33B5A55D-4F28-4274-B08F-84D9EFAB43A1}"/>
              </a:ext>
            </a:extLst>
          </p:cNvPr>
          <p:cNvSpPr txBox="1"/>
          <p:nvPr/>
        </p:nvSpPr>
        <p:spPr>
          <a:xfrm>
            <a:off x="638294" y="4290817"/>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解説</a:t>
            </a:r>
            <a:r>
              <a:rPr lang="en-US" altLang="ja-JP" sz="1600" dirty="0">
                <a:latin typeface="メイリオ" panose="020B0604030504040204" pitchFamily="50" charset="-128"/>
                <a:ea typeface="メイリオ" panose="020B0604030504040204" pitchFamily="50" charset="-128"/>
              </a:rPr>
              <a:t>】</a:t>
            </a:r>
          </a:p>
        </p:txBody>
      </p:sp>
      <p:sp>
        <p:nvSpPr>
          <p:cNvPr id="16" name="テキスト ボックス 15">
            <a:extLst>
              <a:ext uri="{FF2B5EF4-FFF2-40B4-BE49-F238E27FC236}">
                <a16:creationId xmlns:a16="http://schemas.microsoft.com/office/drawing/2014/main" id="{A4E8C9CF-17E9-4952-8739-1680CE0B7303}"/>
              </a:ext>
            </a:extLst>
          </p:cNvPr>
          <p:cNvSpPr txBox="1"/>
          <p:nvPr/>
        </p:nvSpPr>
        <p:spPr>
          <a:xfrm>
            <a:off x="638294" y="5729041"/>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ポイント（審査着眼点）</a:t>
            </a:r>
            <a:r>
              <a:rPr lang="en-US" altLang="ja-JP" sz="1600" dirty="0">
                <a:latin typeface="メイリオ" panose="020B0604030504040204" pitchFamily="50" charset="-128"/>
                <a:ea typeface="メイリオ" panose="020B0604030504040204" pitchFamily="50" charset="-128"/>
              </a:rPr>
              <a:t>】</a:t>
            </a:r>
          </a:p>
        </p:txBody>
      </p:sp>
      <p:sp>
        <p:nvSpPr>
          <p:cNvPr id="17" name="テキスト ボックス 16">
            <a:extLst>
              <a:ext uri="{FF2B5EF4-FFF2-40B4-BE49-F238E27FC236}">
                <a16:creationId xmlns:a16="http://schemas.microsoft.com/office/drawing/2014/main" id="{91D03D9D-07F7-4B24-A03E-BFEE3689B4CE}"/>
              </a:ext>
            </a:extLst>
          </p:cNvPr>
          <p:cNvSpPr txBox="1"/>
          <p:nvPr/>
        </p:nvSpPr>
        <p:spPr>
          <a:xfrm>
            <a:off x="1024300" y="6067595"/>
            <a:ext cx="10113807"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・開発した商品は、</a:t>
            </a:r>
            <a:r>
              <a:rPr lang="ja-JP" altLang="en-US" sz="1600" b="1" u="sng" dirty="0">
                <a:solidFill>
                  <a:srgbClr val="FF0000"/>
                </a:solidFill>
                <a:latin typeface="メイリオ" panose="020B0604030504040204" pitchFamily="50" charset="-128"/>
                <a:ea typeface="メイリオ" panose="020B0604030504040204" pitchFamily="50" charset="-128"/>
              </a:rPr>
              <a:t>ターゲットユーザーの抱える問題を適切に解決</a:t>
            </a:r>
            <a:r>
              <a:rPr lang="ja-JP" altLang="en-US" sz="1600" dirty="0">
                <a:latin typeface="メイリオ" panose="020B0604030504040204" pitchFamily="50" charset="-128"/>
                <a:ea typeface="メイリオ" panose="020B0604030504040204" pitchFamily="50" charset="-128"/>
              </a:rPr>
              <a:t>していますか？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a:t>
            </a:r>
            <a:r>
              <a:rPr lang="ja-JP" altLang="en-US" sz="1600" b="1" u="sng" dirty="0">
                <a:latin typeface="メイリオ" panose="020B0604030504040204" pitchFamily="50" charset="-128"/>
                <a:ea typeface="メイリオ" panose="020B0604030504040204" pitchFamily="50" charset="-128"/>
              </a:rPr>
              <a:t> </a:t>
            </a:r>
            <a:r>
              <a:rPr lang="ja-JP" altLang="en-US" sz="1600" b="1" u="sng" dirty="0">
                <a:solidFill>
                  <a:srgbClr val="FF0000"/>
                </a:solidFill>
                <a:latin typeface="メイリオ" panose="020B0604030504040204" pitchFamily="50" charset="-128"/>
                <a:ea typeface="メイリオ" panose="020B0604030504040204" pitchFamily="50" charset="-128"/>
              </a:rPr>
              <a:t>「人びとの暮らし」 や「産業」の発展に寄与</a:t>
            </a:r>
            <a:r>
              <a:rPr lang="ja-JP" altLang="en-US" sz="1600" dirty="0">
                <a:latin typeface="メイリオ" panose="020B0604030504040204" pitchFamily="50" charset="-128"/>
                <a:ea typeface="メイリオ" panose="020B0604030504040204" pitchFamily="50" charset="-128"/>
              </a:rPr>
              <a:t>していますか？</a:t>
            </a:r>
            <a:endParaRPr lang="en-US" altLang="ja-JP" sz="1600" dirty="0">
              <a:latin typeface="メイリオ" panose="020B0604030504040204" pitchFamily="50" charset="-128"/>
              <a:ea typeface="メイリオ" panose="020B0604030504040204" pitchFamily="50" charset="-128"/>
            </a:endParaRPr>
          </a:p>
        </p:txBody>
      </p:sp>
      <p:pic>
        <p:nvPicPr>
          <p:cNvPr id="18" name="図 17" descr="アイコン&#10;&#10;自動的に生成された説明">
            <a:extLst>
              <a:ext uri="{FF2B5EF4-FFF2-40B4-BE49-F238E27FC236}">
                <a16:creationId xmlns:a16="http://schemas.microsoft.com/office/drawing/2014/main" id="{154AF7F1-5D1C-4227-BA32-490F39A61D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76254" y="5898318"/>
            <a:ext cx="1015746" cy="90147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cxnSp>
        <p:nvCxnSpPr>
          <p:cNvPr id="19" name="直線コネクタ 18">
            <a:extLst>
              <a:ext uri="{FF2B5EF4-FFF2-40B4-BE49-F238E27FC236}">
                <a16:creationId xmlns:a16="http://schemas.microsoft.com/office/drawing/2014/main" id="{6F47A1AE-0E0A-4191-A783-D534ED2F2B34}"/>
              </a:ext>
            </a:extLst>
          </p:cNvPr>
          <p:cNvCxnSpPr>
            <a:cxnSpLocks/>
          </p:cNvCxnSpPr>
          <p:nvPr/>
        </p:nvCxnSpPr>
        <p:spPr>
          <a:xfrm>
            <a:off x="328474" y="3694591"/>
            <a:ext cx="11505460" cy="0"/>
          </a:xfrm>
          <a:prstGeom prst="line">
            <a:avLst/>
          </a:prstGeom>
        </p:spPr>
        <p:style>
          <a:lnRef idx="1">
            <a:schemeClr val="dk1"/>
          </a:lnRef>
          <a:fillRef idx="0">
            <a:schemeClr val="dk1"/>
          </a:fillRef>
          <a:effectRef idx="0">
            <a:schemeClr val="dk1"/>
          </a:effectRef>
          <a:fontRef idx="minor">
            <a:schemeClr val="tx1"/>
          </a:fontRef>
        </p:style>
      </p:cxnSp>
      <p:sp>
        <p:nvSpPr>
          <p:cNvPr id="2" name="スライド番号プレースホルダー 1">
            <a:extLst>
              <a:ext uri="{FF2B5EF4-FFF2-40B4-BE49-F238E27FC236}">
                <a16:creationId xmlns:a16="http://schemas.microsoft.com/office/drawing/2014/main" id="{568508C6-59E7-24BD-315E-8DED39EFE8E2}"/>
              </a:ext>
            </a:extLst>
          </p:cNvPr>
          <p:cNvSpPr>
            <a:spLocks noGrp="1"/>
          </p:cNvSpPr>
          <p:nvPr>
            <p:ph type="sldNum" sz="quarter" idx="12"/>
          </p:nvPr>
        </p:nvSpPr>
        <p:spPr>
          <a:xfrm>
            <a:off x="8516983" y="6365001"/>
            <a:ext cx="2743200" cy="365125"/>
          </a:xfrm>
        </p:spPr>
        <p:txBody>
          <a:bodyPr/>
          <a:lstStyle/>
          <a:p>
            <a:fld id="{58E38ADA-FFC1-4227-8D69-4593A0E3EB3D}" type="slidenum">
              <a:rPr kumimoji="1" lang="ja-JP" altLang="en-US" smtClean="0"/>
              <a:t>8</a:t>
            </a:fld>
            <a:endParaRPr kumimoji="1" lang="ja-JP" altLang="en-US" dirty="0"/>
          </a:p>
        </p:txBody>
      </p:sp>
    </p:spTree>
    <p:extLst>
      <p:ext uri="{BB962C8B-B14F-4D97-AF65-F5344CB8AC3E}">
        <p14:creationId xmlns:p14="http://schemas.microsoft.com/office/powerpoint/2010/main" val="4187572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6F3A7FD-F13E-4E38-A6F7-BA276DC529F8}"/>
              </a:ext>
            </a:extLst>
          </p:cNvPr>
          <p:cNvSpPr txBox="1"/>
          <p:nvPr/>
        </p:nvSpPr>
        <p:spPr>
          <a:xfrm>
            <a:off x="487478" y="310436"/>
            <a:ext cx="11263745" cy="369332"/>
          </a:xfrm>
          <a:prstGeom prst="rect">
            <a:avLst/>
          </a:prstGeom>
          <a:noFill/>
        </p:spPr>
        <p:txBody>
          <a:bodyPr wrap="square" rtlCol="0">
            <a:spAutoFit/>
          </a:bodyPr>
          <a:lstStyle/>
          <a:p>
            <a:r>
              <a:rPr lang="en-US" altLang="ja-JP" sz="1800" b="1" dirty="0">
                <a:latin typeface="メイリオ" panose="020B0604030504040204" pitchFamily="50" charset="-128"/>
                <a:ea typeface="メイリオ" panose="020B0604030504040204" pitchFamily="50" charset="-128"/>
              </a:rPr>
              <a:t>【</a:t>
            </a:r>
            <a:r>
              <a:rPr lang="ja-JP" altLang="en-US" sz="1800" b="1" dirty="0">
                <a:solidFill>
                  <a:srgbClr val="FF0000"/>
                </a:solidFill>
                <a:latin typeface="メイリオ" panose="020B0604030504040204" pitchFamily="50" charset="-128"/>
                <a:ea typeface="メイリオ" panose="020B0604030504040204" pitchFamily="50" charset="-128"/>
              </a:rPr>
              <a:t>「４　産業的視点」</a:t>
            </a:r>
            <a:r>
              <a:rPr lang="ja-JP" altLang="en-US" sz="1800" b="1" dirty="0">
                <a:latin typeface="メイリオ" panose="020B0604030504040204" pitchFamily="50" charset="-128"/>
                <a:ea typeface="メイリオ" panose="020B0604030504040204" pitchFamily="50" charset="-128"/>
              </a:rPr>
              <a:t>について</a:t>
            </a:r>
            <a:r>
              <a:rPr lang="en-US" altLang="ja-JP" sz="1800" b="1" dirty="0">
                <a:latin typeface="メイリオ" panose="020B0604030504040204" pitchFamily="50" charset="-128"/>
                <a:ea typeface="メイリオ" panose="020B0604030504040204" pitchFamily="50" charset="-128"/>
              </a:rPr>
              <a:t>】</a:t>
            </a:r>
            <a:r>
              <a:rPr lang="ja-JP" altLang="en-US" sz="1800" b="1"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（応募用紙３ページ）</a:t>
            </a:r>
            <a:endParaRPr lang="en-US" altLang="ja-JP" sz="18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7365457-E18A-4F1F-A07D-9FD2AF09D253}"/>
              </a:ext>
            </a:extLst>
          </p:cNvPr>
          <p:cNvSpPr txBox="1"/>
          <p:nvPr/>
        </p:nvSpPr>
        <p:spPr>
          <a:xfrm>
            <a:off x="1062447" y="1082313"/>
            <a:ext cx="10006148"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審査項目④「栃木県の産業が抱える課題の解決に繋がるものであるか。」に対応する部分になります。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応募用紙には、①～⑪まで、栃木県の産業が抱える課題を記載しておりますので、該当する番号に丸をつけた上で、</a:t>
            </a:r>
            <a:r>
              <a:rPr lang="ja-JP" altLang="en-US" sz="1600" b="1" u="sng" dirty="0">
                <a:latin typeface="メイリオ" panose="020B0604030504040204" pitchFamily="50" charset="-128"/>
                <a:ea typeface="メイリオ" panose="020B0604030504040204" pitchFamily="50" charset="-128"/>
              </a:rPr>
              <a:t>開発した商品が栃木県の産業に与える良い「はたらき」</a:t>
            </a:r>
            <a:r>
              <a:rPr lang="ja-JP" altLang="en-US" sz="1600" dirty="0">
                <a:latin typeface="メイリオ" panose="020B0604030504040204" pitchFamily="50" charset="-128"/>
                <a:ea typeface="メイリオ" panose="020B0604030504040204" pitchFamily="50" charset="-128"/>
              </a:rPr>
              <a:t>を記入欄に記載してください。</a:t>
            </a:r>
            <a:endParaRPr lang="en-US" altLang="ja-JP" sz="16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5A2F079D-0DBB-4962-B5F7-B73043690B02}"/>
              </a:ext>
            </a:extLst>
          </p:cNvPr>
          <p:cNvSpPr txBox="1"/>
          <p:nvPr/>
        </p:nvSpPr>
        <p:spPr>
          <a:xfrm>
            <a:off x="638294" y="756609"/>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解説</a:t>
            </a:r>
            <a:r>
              <a:rPr lang="en-US" altLang="ja-JP" sz="1600" dirty="0">
                <a:latin typeface="メイリオ" panose="020B0604030504040204" pitchFamily="50" charset="-128"/>
                <a:ea typeface="メイリオ" panose="020B0604030504040204" pitchFamily="50" charset="-128"/>
              </a:rPr>
              <a:t>】</a:t>
            </a:r>
          </a:p>
        </p:txBody>
      </p:sp>
      <p:sp>
        <p:nvSpPr>
          <p:cNvPr id="11" name="テキスト ボックス 10">
            <a:extLst>
              <a:ext uri="{FF2B5EF4-FFF2-40B4-BE49-F238E27FC236}">
                <a16:creationId xmlns:a16="http://schemas.microsoft.com/office/drawing/2014/main" id="{E7B0764F-DA79-41D5-9099-D7C648551BC6}"/>
              </a:ext>
            </a:extLst>
          </p:cNvPr>
          <p:cNvSpPr txBox="1"/>
          <p:nvPr/>
        </p:nvSpPr>
        <p:spPr>
          <a:xfrm>
            <a:off x="699254" y="2267530"/>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ポイント（審査着眼点） </a:t>
            </a:r>
            <a:r>
              <a:rPr lang="en-US" altLang="ja-JP" sz="1600" dirty="0">
                <a:latin typeface="メイリオ" panose="020B0604030504040204" pitchFamily="50" charset="-128"/>
                <a:ea typeface="メイリオ" panose="020B0604030504040204" pitchFamily="50" charset="-128"/>
              </a:rPr>
              <a:t>】</a:t>
            </a:r>
          </a:p>
        </p:txBody>
      </p:sp>
      <p:sp>
        <p:nvSpPr>
          <p:cNvPr id="12" name="テキスト ボックス 11">
            <a:extLst>
              <a:ext uri="{FF2B5EF4-FFF2-40B4-BE49-F238E27FC236}">
                <a16:creationId xmlns:a16="http://schemas.microsoft.com/office/drawing/2014/main" id="{F7A3D6C4-0B39-4BDF-AEA4-E1950B6333A3}"/>
              </a:ext>
            </a:extLst>
          </p:cNvPr>
          <p:cNvSpPr txBox="1"/>
          <p:nvPr/>
        </p:nvSpPr>
        <p:spPr>
          <a:xfrm>
            <a:off x="1047404" y="2625566"/>
            <a:ext cx="10113807"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・開発した商品が与える</a:t>
            </a:r>
            <a:r>
              <a:rPr lang="ja-JP" altLang="en-US" sz="1600" b="1" dirty="0">
                <a:solidFill>
                  <a:srgbClr val="FF0000"/>
                </a:solidFill>
                <a:latin typeface="メイリオ" panose="020B0604030504040204" pitchFamily="50" charset="-128"/>
                <a:ea typeface="メイリオ" panose="020B0604030504040204" pitchFamily="50" charset="-128"/>
              </a:rPr>
              <a:t>良い「はたらき」は、選んだ項目にとって効果的</a:t>
            </a:r>
            <a:r>
              <a:rPr lang="ja-JP" altLang="en-US" sz="1600" dirty="0">
                <a:latin typeface="メイリオ" panose="020B0604030504040204" pitchFamily="50" charset="-128"/>
                <a:ea typeface="メイリオ" panose="020B0604030504040204" pitchFamily="50" charset="-128"/>
              </a:rPr>
              <a:t>ですか？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・栃木県の産業が抱える課題の解決に繋がるものになっていますか？</a:t>
            </a:r>
            <a:endParaRPr lang="en-US" altLang="ja-JP" sz="1600" dirty="0">
              <a:latin typeface="メイリオ" panose="020B0604030504040204" pitchFamily="50" charset="-128"/>
              <a:ea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79B29CC-D0A8-4B66-9206-E8DEE60409B4}"/>
              </a:ext>
            </a:extLst>
          </p:cNvPr>
          <p:cNvSpPr txBox="1"/>
          <p:nvPr/>
        </p:nvSpPr>
        <p:spPr>
          <a:xfrm>
            <a:off x="487478" y="3875677"/>
            <a:ext cx="11263745" cy="369332"/>
          </a:xfrm>
          <a:prstGeom prst="rect">
            <a:avLst/>
          </a:prstGeom>
          <a:noFill/>
        </p:spPr>
        <p:txBody>
          <a:bodyPr wrap="square" rtlCol="0">
            <a:spAutoFit/>
          </a:bodyPr>
          <a:lstStyle/>
          <a:p>
            <a:r>
              <a:rPr lang="en-US" altLang="ja-JP" sz="1800" b="1" dirty="0">
                <a:latin typeface="メイリオ" panose="020B0604030504040204" pitchFamily="50" charset="-128"/>
                <a:ea typeface="メイリオ" panose="020B0604030504040204" pitchFamily="50" charset="-128"/>
              </a:rPr>
              <a:t>【</a:t>
            </a:r>
            <a:r>
              <a:rPr lang="ja-JP" altLang="en-US" sz="1800" b="1" dirty="0">
                <a:solidFill>
                  <a:srgbClr val="FF0000"/>
                </a:solidFill>
                <a:latin typeface="メイリオ" panose="020B0604030504040204" pitchFamily="50" charset="-128"/>
                <a:ea typeface="メイリオ" panose="020B0604030504040204" pitchFamily="50" charset="-128"/>
              </a:rPr>
              <a:t>「５　社会的視点」</a:t>
            </a:r>
            <a:r>
              <a:rPr lang="ja-JP" altLang="en-US" sz="1800" b="1" dirty="0">
                <a:latin typeface="メイリオ" panose="020B0604030504040204" pitchFamily="50" charset="-128"/>
                <a:ea typeface="メイリオ" panose="020B0604030504040204" pitchFamily="50" charset="-128"/>
              </a:rPr>
              <a:t>について</a:t>
            </a:r>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（応募用紙３ページ）</a:t>
            </a:r>
            <a:endParaRPr lang="en-US" altLang="ja-JP" sz="18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A4A53706-1D74-4276-8B54-D3D8452128C9}"/>
              </a:ext>
            </a:extLst>
          </p:cNvPr>
          <p:cNvSpPr txBox="1"/>
          <p:nvPr/>
        </p:nvSpPr>
        <p:spPr>
          <a:xfrm>
            <a:off x="1062447" y="4660149"/>
            <a:ext cx="10113808"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審査項目⑤「「</a:t>
            </a:r>
            <a:r>
              <a:rPr lang="en-US" altLang="ja-JP" sz="1600" dirty="0">
                <a:latin typeface="メイリオ" panose="020B0604030504040204" pitchFamily="50" charset="-128"/>
                <a:ea typeface="メイリオ" panose="020B0604030504040204" pitchFamily="50" charset="-128"/>
              </a:rPr>
              <a:t>SDGs</a:t>
            </a:r>
            <a:r>
              <a:rPr lang="ja-JP" altLang="en-US" sz="1600" dirty="0">
                <a:latin typeface="メイリオ" panose="020B0604030504040204" pitchFamily="50" charset="-128"/>
                <a:ea typeface="メイリオ" panose="020B0604030504040204" pitchFamily="50" charset="-128"/>
              </a:rPr>
              <a:t>」のいずれかの項目に該当または目指しているか。」に対応する部分になります。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応募用紙には、①～⑰まで、</a:t>
            </a:r>
            <a:r>
              <a:rPr lang="en-US" altLang="ja-JP" sz="1600" dirty="0">
                <a:latin typeface="メイリオ" panose="020B0604030504040204" pitchFamily="50" charset="-128"/>
                <a:ea typeface="メイリオ" panose="020B0604030504040204" pitchFamily="50" charset="-128"/>
              </a:rPr>
              <a:t>SDGs</a:t>
            </a:r>
            <a:r>
              <a:rPr lang="ja-JP" altLang="en-US" sz="1600" dirty="0">
                <a:latin typeface="メイリオ" panose="020B0604030504040204" pitchFamily="50" charset="-128"/>
                <a:ea typeface="メイリオ" panose="020B0604030504040204" pitchFamily="50" charset="-128"/>
              </a:rPr>
              <a:t>に掲げる目標を記載しておりますので、該当する番号に丸をつけた上で、</a:t>
            </a:r>
            <a:r>
              <a:rPr lang="ja-JP" altLang="en-US" sz="1600" b="1" u="sng" dirty="0">
                <a:latin typeface="メイリオ" panose="020B0604030504040204" pitchFamily="50" charset="-128"/>
                <a:ea typeface="メイリオ" panose="020B0604030504040204" pitchFamily="50" charset="-128"/>
              </a:rPr>
              <a:t>開発した商品が</a:t>
            </a:r>
            <a:r>
              <a:rPr lang="en-US" altLang="ja-JP" sz="1600" b="1" u="sng" dirty="0">
                <a:latin typeface="メイリオ" panose="020B0604030504040204" pitchFamily="50" charset="-128"/>
                <a:ea typeface="メイリオ" panose="020B0604030504040204" pitchFamily="50" charset="-128"/>
              </a:rPr>
              <a:t>SDGs</a:t>
            </a:r>
            <a:r>
              <a:rPr lang="ja-JP" altLang="en-US" sz="1600" b="1" u="sng" dirty="0">
                <a:latin typeface="メイリオ" panose="020B0604030504040204" pitchFamily="50" charset="-128"/>
                <a:ea typeface="メイリオ" panose="020B0604030504040204" pitchFamily="50" charset="-128"/>
              </a:rPr>
              <a:t>の目標に与える良い「はたらき」</a:t>
            </a:r>
            <a:r>
              <a:rPr lang="ja-JP" altLang="en-US" sz="1600" dirty="0">
                <a:latin typeface="メイリオ" panose="020B0604030504040204" pitchFamily="50" charset="-128"/>
                <a:ea typeface="メイリオ" panose="020B0604030504040204" pitchFamily="50" charset="-128"/>
              </a:rPr>
              <a:t>を記入欄に記載してください。</a:t>
            </a:r>
          </a:p>
        </p:txBody>
      </p:sp>
      <p:sp>
        <p:nvSpPr>
          <p:cNvPr id="15" name="テキスト ボックス 14">
            <a:extLst>
              <a:ext uri="{FF2B5EF4-FFF2-40B4-BE49-F238E27FC236}">
                <a16:creationId xmlns:a16="http://schemas.microsoft.com/office/drawing/2014/main" id="{33B5A55D-4F28-4274-B08F-84D9EFAB43A1}"/>
              </a:ext>
            </a:extLst>
          </p:cNvPr>
          <p:cNvSpPr txBox="1"/>
          <p:nvPr/>
        </p:nvSpPr>
        <p:spPr>
          <a:xfrm>
            <a:off x="638294" y="4290817"/>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解説</a:t>
            </a:r>
            <a:r>
              <a:rPr lang="en-US" altLang="ja-JP" sz="1600" dirty="0">
                <a:latin typeface="メイリオ" panose="020B0604030504040204" pitchFamily="50" charset="-128"/>
                <a:ea typeface="メイリオ" panose="020B0604030504040204" pitchFamily="50" charset="-128"/>
              </a:rPr>
              <a:t>】</a:t>
            </a:r>
          </a:p>
        </p:txBody>
      </p:sp>
      <p:sp>
        <p:nvSpPr>
          <p:cNvPr id="16" name="テキスト ボックス 15">
            <a:extLst>
              <a:ext uri="{FF2B5EF4-FFF2-40B4-BE49-F238E27FC236}">
                <a16:creationId xmlns:a16="http://schemas.microsoft.com/office/drawing/2014/main" id="{A4E8C9CF-17E9-4952-8739-1680CE0B7303}"/>
              </a:ext>
            </a:extLst>
          </p:cNvPr>
          <p:cNvSpPr txBox="1"/>
          <p:nvPr/>
        </p:nvSpPr>
        <p:spPr>
          <a:xfrm>
            <a:off x="638294" y="5729041"/>
            <a:ext cx="11263745"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ポイント（審査着眼点）</a:t>
            </a:r>
            <a:r>
              <a:rPr lang="en-US" altLang="ja-JP" sz="1600" dirty="0">
                <a:latin typeface="メイリオ" panose="020B0604030504040204" pitchFamily="50" charset="-128"/>
                <a:ea typeface="メイリオ" panose="020B0604030504040204" pitchFamily="50" charset="-128"/>
              </a:rPr>
              <a:t>】</a:t>
            </a:r>
          </a:p>
        </p:txBody>
      </p:sp>
      <p:sp>
        <p:nvSpPr>
          <p:cNvPr id="17" name="テキスト ボックス 16">
            <a:extLst>
              <a:ext uri="{FF2B5EF4-FFF2-40B4-BE49-F238E27FC236}">
                <a16:creationId xmlns:a16="http://schemas.microsoft.com/office/drawing/2014/main" id="{91D03D9D-07F7-4B24-A03E-BFEE3689B4CE}"/>
              </a:ext>
            </a:extLst>
          </p:cNvPr>
          <p:cNvSpPr txBox="1"/>
          <p:nvPr/>
        </p:nvSpPr>
        <p:spPr>
          <a:xfrm>
            <a:off x="1062447" y="6095139"/>
            <a:ext cx="10113807"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a:t>
            </a:r>
            <a:r>
              <a:rPr lang="en-US" altLang="ja-JP" sz="1600" dirty="0">
                <a:latin typeface="メイリオ" panose="020B0604030504040204" pitchFamily="50" charset="-128"/>
                <a:ea typeface="メイリオ" panose="020B0604030504040204" pitchFamily="50" charset="-128"/>
              </a:rPr>
              <a:t>SDGs</a:t>
            </a:r>
            <a:r>
              <a:rPr lang="ja-JP" altLang="en-US" sz="1600" dirty="0">
                <a:latin typeface="メイリオ" panose="020B0604030504040204" pitchFamily="50" charset="-128"/>
                <a:ea typeface="メイリオ" panose="020B0604030504040204" pitchFamily="50" charset="-128"/>
              </a:rPr>
              <a:t>の</a:t>
            </a:r>
            <a:r>
              <a:rPr lang="en-US" altLang="ja-JP" sz="1600" dirty="0">
                <a:latin typeface="メイリオ" panose="020B0604030504040204" pitchFamily="50" charset="-128"/>
                <a:ea typeface="メイリオ" panose="020B0604030504040204" pitchFamily="50" charset="-128"/>
              </a:rPr>
              <a:t>17</a:t>
            </a:r>
            <a:r>
              <a:rPr lang="ja-JP" altLang="en-US" sz="1600" dirty="0">
                <a:latin typeface="メイリオ" panose="020B0604030504040204" pitchFamily="50" charset="-128"/>
                <a:ea typeface="メイリオ" panose="020B0604030504040204" pitchFamily="50" charset="-128"/>
              </a:rPr>
              <a:t>項目のいずれかに該当または目指しているますか？</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・開発した商品が与える</a:t>
            </a:r>
            <a:r>
              <a:rPr lang="ja-JP" altLang="en-US" sz="1600" b="1" dirty="0">
                <a:solidFill>
                  <a:srgbClr val="FF0000"/>
                </a:solidFill>
                <a:latin typeface="メイリオ" panose="020B0604030504040204" pitchFamily="50" charset="-128"/>
                <a:ea typeface="メイリオ" panose="020B0604030504040204" pitchFamily="50" charset="-128"/>
              </a:rPr>
              <a:t>良い「はたらき」は、選んだ項目にとって効果的</a:t>
            </a:r>
            <a:r>
              <a:rPr lang="ja-JP" altLang="en-US" sz="1600" dirty="0">
                <a:latin typeface="メイリオ" panose="020B0604030504040204" pitchFamily="50" charset="-128"/>
                <a:ea typeface="メイリオ" panose="020B0604030504040204" pitchFamily="50" charset="-128"/>
              </a:rPr>
              <a:t>ですか？</a:t>
            </a:r>
            <a:endParaRPr lang="en-US" altLang="ja-JP" sz="1600" dirty="0">
              <a:latin typeface="メイリオ" panose="020B0604030504040204" pitchFamily="50" charset="-128"/>
              <a:ea typeface="メイリオ" panose="020B0604030504040204" pitchFamily="50" charset="-128"/>
            </a:endParaRPr>
          </a:p>
        </p:txBody>
      </p:sp>
      <p:pic>
        <p:nvPicPr>
          <p:cNvPr id="18" name="図 17" descr="アイコン&#10;&#10;自動的に生成された説明">
            <a:extLst>
              <a:ext uri="{FF2B5EF4-FFF2-40B4-BE49-F238E27FC236}">
                <a16:creationId xmlns:a16="http://schemas.microsoft.com/office/drawing/2014/main" id="{154AF7F1-5D1C-4227-BA32-490F39A61D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76254" y="5898318"/>
            <a:ext cx="1015746" cy="90147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cxnSp>
        <p:nvCxnSpPr>
          <p:cNvPr id="19" name="直線コネクタ 18">
            <a:extLst>
              <a:ext uri="{FF2B5EF4-FFF2-40B4-BE49-F238E27FC236}">
                <a16:creationId xmlns:a16="http://schemas.microsoft.com/office/drawing/2014/main" id="{13309631-9EDE-4E4C-A265-BFD841C25435}"/>
              </a:ext>
            </a:extLst>
          </p:cNvPr>
          <p:cNvCxnSpPr>
            <a:cxnSpLocks/>
          </p:cNvCxnSpPr>
          <p:nvPr/>
        </p:nvCxnSpPr>
        <p:spPr>
          <a:xfrm>
            <a:off x="343270" y="3448236"/>
            <a:ext cx="11505460" cy="0"/>
          </a:xfrm>
          <a:prstGeom prst="line">
            <a:avLst/>
          </a:prstGeom>
        </p:spPr>
        <p:style>
          <a:lnRef idx="1">
            <a:schemeClr val="dk1"/>
          </a:lnRef>
          <a:fillRef idx="0">
            <a:schemeClr val="dk1"/>
          </a:fillRef>
          <a:effectRef idx="0">
            <a:schemeClr val="dk1"/>
          </a:effectRef>
          <a:fontRef idx="minor">
            <a:schemeClr val="tx1"/>
          </a:fontRef>
        </p:style>
      </p:cxnSp>
      <p:sp>
        <p:nvSpPr>
          <p:cNvPr id="2" name="スライド番号プレースホルダー 1">
            <a:extLst>
              <a:ext uri="{FF2B5EF4-FFF2-40B4-BE49-F238E27FC236}">
                <a16:creationId xmlns:a16="http://schemas.microsoft.com/office/drawing/2014/main" id="{B525E60C-8EEA-E560-BA37-751B1DD64C38}"/>
              </a:ext>
            </a:extLst>
          </p:cNvPr>
          <p:cNvSpPr>
            <a:spLocks noGrp="1"/>
          </p:cNvSpPr>
          <p:nvPr>
            <p:ph type="sldNum" sz="quarter" idx="12"/>
          </p:nvPr>
        </p:nvSpPr>
        <p:spPr>
          <a:xfrm>
            <a:off x="8523137" y="6375346"/>
            <a:ext cx="2743200" cy="365125"/>
          </a:xfrm>
        </p:spPr>
        <p:txBody>
          <a:bodyPr/>
          <a:lstStyle/>
          <a:p>
            <a:fld id="{58E38ADA-FFC1-4227-8D69-4593A0E3EB3D}" type="slidenum">
              <a:rPr kumimoji="1" lang="ja-JP" altLang="en-US" smtClean="0"/>
              <a:t>9</a:t>
            </a:fld>
            <a:endParaRPr kumimoji="1" lang="ja-JP" altLang="en-US" dirty="0"/>
          </a:p>
        </p:txBody>
      </p:sp>
    </p:spTree>
    <p:extLst>
      <p:ext uri="{BB962C8B-B14F-4D97-AF65-F5344CB8AC3E}">
        <p14:creationId xmlns:p14="http://schemas.microsoft.com/office/powerpoint/2010/main" val="192454591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2373</TotalTime>
  <Words>2662</Words>
  <Application>Microsoft Office PowerPoint</Application>
  <PresentationFormat>ワイド画面</PresentationFormat>
  <Paragraphs>217</Paragraphs>
  <Slides>11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11</vt:i4>
      </vt:variant>
    </vt:vector>
  </HeadingPairs>
  <TitlesOfParts>
    <vt:vector size="16" baseType="lpstr">
      <vt:lpstr>メイリオ</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岩渕　和也</dc:creator>
  <cp:lastModifiedBy>塚田　君子</cp:lastModifiedBy>
  <cp:revision>77</cp:revision>
  <cp:lastPrinted>2026-07-28T08:36:22Z</cp:lastPrinted>
  <dcterms:created xsi:type="dcterms:W3CDTF">2023-06-30T06:36:29Z</dcterms:created>
  <dcterms:modified xsi:type="dcterms:W3CDTF">2026-07-28T08:36:38Z</dcterms:modified>
</cp:coreProperties>
</file>