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56" r:id="rId1"/>
  </p:sldMasterIdLst>
  <p:notesMasterIdLst>
    <p:notesMasterId r:id="rId4"/>
  </p:notesMasterIdLst>
  <p:handoutMasterIdLst>
    <p:handoutMasterId r:id="rId5"/>
  </p:handoutMasterIdLst>
  <p:sldIdLst>
    <p:sldId id="539" r:id="rId2"/>
    <p:sldId id="652" r:id="rId3"/>
  </p:sldIdLst>
  <p:sldSz cx="6858000" cy="9906000" type="A4"/>
  <p:notesSz cx="10018713" cy="14447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5FE49EE7-3EDB-4BE7-9496-28C2CF413700}">
          <p14:sldIdLst>
            <p14:sldId id="539"/>
            <p14:sldId id="652"/>
          </p14:sldIdLst>
        </p14:section>
      </p14:sectionLst>
    </p:ext>
    <p:ext uri="{EFAFB233-063F-42B5-8137-9DF3F51BA10A}">
      <p15:sldGuideLst xmlns:p15="http://schemas.microsoft.com/office/powerpoint/2012/main">
        <p15:guide id="1" orient="horz" pos="3120" userDrawn="1">
          <p15:clr>
            <a:srgbClr val="A4A3A4"/>
          </p15:clr>
        </p15:guide>
        <p15:guide id="2" pos="1994" userDrawn="1">
          <p15:clr>
            <a:srgbClr val="A4A3A4"/>
          </p15:clr>
        </p15:guide>
        <p15:guide id="3"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E76363"/>
    <a:srgbClr val="7B9A48"/>
    <a:srgbClr val="FFDFD9"/>
    <a:srgbClr val="B91D1D"/>
    <a:srgbClr val="FFEEEB"/>
    <a:srgbClr val="851515"/>
    <a:srgbClr val="FFF9E7"/>
    <a:srgbClr val="EC8080"/>
    <a:srgbClr val="FFD2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D0E493-1324-4333-AFAB-B3AAF3B6D6AF}" v="115" dt="2025-02-03T02:56:36.747"/>
    <p1510:client id="{E77FBACD-6FAF-4118-887E-1E4441B5BECF}" v="331" dt="2025-02-03T05:12:12.3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08" autoAdjust="0"/>
    <p:restoredTop sz="94660"/>
  </p:normalViewPr>
  <p:slideViewPr>
    <p:cSldViewPr snapToGrid="0">
      <p:cViewPr>
        <p:scale>
          <a:sx n="121" d="100"/>
          <a:sy n="121" d="100"/>
        </p:scale>
        <p:origin x="-8" y="-4540"/>
      </p:cViewPr>
      <p:guideLst>
        <p:guide orient="horz" pos="3120"/>
        <p:guide pos="1994"/>
        <p:guide pos="216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481691" y="472807"/>
            <a:ext cx="1135849" cy="409402"/>
          </a:xfrm>
          <a:prstGeom prst="rect">
            <a:avLst/>
          </a:prstGeom>
          <a:noFill/>
          <a:ln w="15875">
            <a:solidFill>
              <a:schemeClr val="tx1"/>
            </a:solidFill>
          </a:ln>
        </p:spPr>
        <p:txBody>
          <a:bodyPr vert="horz" lIns="128971" tIns="64484" rIns="128971" bIns="64484" rtlCol="0"/>
          <a:lstStyle>
            <a:lvl1pPr algn="l">
              <a:defRPr sz="1700"/>
            </a:lvl1pPr>
          </a:lstStyle>
          <a:p>
            <a:r>
              <a:rPr kumimoji="1" lang="ja-JP" altLang="en-US">
                <a:ln>
                  <a:solidFill>
                    <a:schemeClr val="tx1"/>
                  </a:solidFill>
                </a:ln>
              </a:rPr>
              <a:t>資料</a:t>
            </a:r>
            <a:r>
              <a:rPr kumimoji="1" lang="en-US" altLang="ja-JP">
                <a:ln>
                  <a:solidFill>
                    <a:schemeClr val="tx1"/>
                  </a:solidFill>
                </a:ln>
              </a:rPr>
              <a:t>2-1</a:t>
            </a:r>
            <a:endParaRPr kumimoji="1" lang="ja-JP" altLang="en-US">
              <a:ln>
                <a:solidFill>
                  <a:schemeClr val="tx1"/>
                </a:solidFill>
              </a:ln>
            </a:endParaRPr>
          </a:p>
        </p:txBody>
      </p:sp>
    </p:spTree>
    <p:extLst>
      <p:ext uri="{BB962C8B-B14F-4D97-AF65-F5344CB8AC3E}">
        <p14:creationId xmlns:p14="http://schemas.microsoft.com/office/powerpoint/2010/main" val="367761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17"/>
            <a:ext cx="4341441" cy="724902"/>
          </a:xfrm>
          <a:prstGeom prst="rect">
            <a:avLst/>
          </a:prstGeom>
        </p:spPr>
        <p:txBody>
          <a:bodyPr vert="horz" lIns="133395" tIns="66701" rIns="133395" bIns="66701" rtlCol="0"/>
          <a:lstStyle>
            <a:lvl1pPr algn="l">
              <a:defRPr sz="1600"/>
            </a:lvl1pPr>
          </a:lstStyle>
          <a:p>
            <a:endParaRPr kumimoji="1" lang="ja-JP" altLang="en-US"/>
          </a:p>
        </p:txBody>
      </p:sp>
      <p:sp>
        <p:nvSpPr>
          <p:cNvPr id="3" name="日付プレースホルダー 2"/>
          <p:cNvSpPr>
            <a:spLocks noGrp="1"/>
          </p:cNvSpPr>
          <p:nvPr>
            <p:ph type="dt" idx="1"/>
          </p:nvPr>
        </p:nvSpPr>
        <p:spPr>
          <a:xfrm>
            <a:off x="5674959" y="17"/>
            <a:ext cx="4341441" cy="724902"/>
          </a:xfrm>
          <a:prstGeom prst="rect">
            <a:avLst/>
          </a:prstGeom>
        </p:spPr>
        <p:txBody>
          <a:bodyPr vert="horz" lIns="133395" tIns="66701" rIns="133395" bIns="66701" rtlCol="0"/>
          <a:lstStyle>
            <a:lvl1pPr algn="r">
              <a:defRPr sz="1600"/>
            </a:lvl1pPr>
          </a:lstStyle>
          <a:p>
            <a:fld id="{AC99E23E-B09A-46F9-942A-CF6D67D3863F}" type="datetimeFigureOut">
              <a:rPr kumimoji="1" lang="ja-JP" altLang="en-US" smtClean="0"/>
              <a:t>2025/2/4</a:t>
            </a:fld>
            <a:endParaRPr kumimoji="1" lang="ja-JP" altLang="en-US"/>
          </a:p>
        </p:txBody>
      </p:sp>
      <p:sp>
        <p:nvSpPr>
          <p:cNvPr id="4" name="スライド イメージ プレースホルダー 3"/>
          <p:cNvSpPr>
            <a:spLocks noGrp="1" noRot="1" noChangeAspect="1"/>
          </p:cNvSpPr>
          <p:nvPr>
            <p:ph type="sldImg" idx="2"/>
          </p:nvPr>
        </p:nvSpPr>
        <p:spPr>
          <a:xfrm>
            <a:off x="3322638" y="1808163"/>
            <a:ext cx="3373437" cy="4873625"/>
          </a:xfrm>
          <a:prstGeom prst="rect">
            <a:avLst/>
          </a:prstGeom>
          <a:noFill/>
          <a:ln w="12700">
            <a:solidFill>
              <a:prstClr val="black"/>
            </a:solidFill>
          </a:ln>
        </p:spPr>
        <p:txBody>
          <a:bodyPr vert="horz" lIns="133395" tIns="66701" rIns="133395" bIns="66701" rtlCol="0" anchor="ctr"/>
          <a:lstStyle/>
          <a:p>
            <a:endParaRPr lang="ja-JP" altLang="en-US"/>
          </a:p>
        </p:txBody>
      </p:sp>
      <p:sp>
        <p:nvSpPr>
          <p:cNvPr id="5" name="ノート プレースホルダー 4"/>
          <p:cNvSpPr>
            <a:spLocks noGrp="1"/>
          </p:cNvSpPr>
          <p:nvPr>
            <p:ph type="body" sz="quarter" idx="3"/>
          </p:nvPr>
        </p:nvSpPr>
        <p:spPr>
          <a:xfrm>
            <a:off x="1001874" y="6953036"/>
            <a:ext cx="8014970" cy="5688834"/>
          </a:xfrm>
          <a:prstGeom prst="rect">
            <a:avLst/>
          </a:prstGeom>
        </p:spPr>
        <p:txBody>
          <a:bodyPr vert="horz" lIns="133395" tIns="66701" rIns="133395" bIns="66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13722943"/>
            <a:ext cx="4341441" cy="724902"/>
          </a:xfrm>
          <a:prstGeom prst="rect">
            <a:avLst/>
          </a:prstGeom>
        </p:spPr>
        <p:txBody>
          <a:bodyPr vert="horz" lIns="133395" tIns="66701" rIns="133395" bIns="66701" rtlCol="0" anchor="b"/>
          <a:lstStyle>
            <a:lvl1pPr algn="l">
              <a:defRPr sz="1600"/>
            </a:lvl1pPr>
          </a:lstStyle>
          <a:p>
            <a:endParaRPr kumimoji="1" lang="ja-JP" altLang="en-US"/>
          </a:p>
        </p:txBody>
      </p:sp>
      <p:sp>
        <p:nvSpPr>
          <p:cNvPr id="7" name="スライド番号プレースホルダー 6"/>
          <p:cNvSpPr>
            <a:spLocks noGrp="1"/>
          </p:cNvSpPr>
          <p:nvPr>
            <p:ph type="sldNum" sz="quarter" idx="5"/>
          </p:nvPr>
        </p:nvSpPr>
        <p:spPr>
          <a:xfrm>
            <a:off x="5674959" y="13722943"/>
            <a:ext cx="4341441" cy="724902"/>
          </a:xfrm>
          <a:prstGeom prst="rect">
            <a:avLst/>
          </a:prstGeom>
        </p:spPr>
        <p:txBody>
          <a:bodyPr vert="horz" lIns="133395" tIns="66701" rIns="133395" bIns="66701" rtlCol="0" anchor="b"/>
          <a:lstStyle>
            <a:lvl1pPr algn="r">
              <a:defRPr sz="1600"/>
            </a:lvl1pPr>
          </a:lstStyle>
          <a:p>
            <a:fld id="{CD3CBDD1-C5FC-49C4-A77D-08DE272FFA50}" type="slidenum">
              <a:rPr kumimoji="1" lang="ja-JP" altLang="en-US" smtClean="0"/>
              <a:t>‹#›</a:t>
            </a:fld>
            <a:endParaRPr kumimoji="1" lang="ja-JP" altLang="en-US"/>
          </a:p>
        </p:txBody>
      </p:sp>
    </p:spTree>
    <p:extLst>
      <p:ext uri="{BB962C8B-B14F-4D97-AF65-F5344CB8AC3E}">
        <p14:creationId xmlns:p14="http://schemas.microsoft.com/office/powerpoint/2010/main" val="1488700162"/>
      </p:ext>
    </p:extLst>
  </p:cSld>
  <p:clrMap bg1="lt1" tx1="dk1" bg2="lt2" tx2="dk2" accent1="accent1" accent2="accent2" accent3="accent3" accent4="accent4" accent5="accent5" accent6="accent6" hlink="hlink" folHlink="folHlink"/>
  <p:notesStyle>
    <a:lvl1pPr marL="0" algn="l" defTabSz="1221251" rtl="0" eaLnBrk="1" latinLnBrk="0" hangingPunct="1">
      <a:defRPr kumimoji="1" sz="1604" kern="1200">
        <a:solidFill>
          <a:schemeClr val="tx1"/>
        </a:solidFill>
        <a:latin typeface="+mn-lt"/>
        <a:ea typeface="+mn-ea"/>
        <a:cs typeface="+mn-cs"/>
      </a:defRPr>
    </a:lvl1pPr>
    <a:lvl2pPr marL="610625" algn="l" defTabSz="1221251" rtl="0" eaLnBrk="1" latinLnBrk="0" hangingPunct="1">
      <a:defRPr kumimoji="1" sz="1604" kern="1200">
        <a:solidFill>
          <a:schemeClr val="tx1"/>
        </a:solidFill>
        <a:latin typeface="+mn-lt"/>
        <a:ea typeface="+mn-ea"/>
        <a:cs typeface="+mn-cs"/>
      </a:defRPr>
    </a:lvl2pPr>
    <a:lvl3pPr marL="1221251" algn="l" defTabSz="1221251" rtl="0" eaLnBrk="1" latinLnBrk="0" hangingPunct="1">
      <a:defRPr kumimoji="1" sz="1604" kern="1200">
        <a:solidFill>
          <a:schemeClr val="tx1"/>
        </a:solidFill>
        <a:latin typeface="+mn-lt"/>
        <a:ea typeface="+mn-ea"/>
        <a:cs typeface="+mn-cs"/>
      </a:defRPr>
    </a:lvl3pPr>
    <a:lvl4pPr marL="1831879" algn="l" defTabSz="1221251" rtl="0" eaLnBrk="1" latinLnBrk="0" hangingPunct="1">
      <a:defRPr kumimoji="1" sz="1604" kern="1200">
        <a:solidFill>
          <a:schemeClr val="tx1"/>
        </a:solidFill>
        <a:latin typeface="+mn-lt"/>
        <a:ea typeface="+mn-ea"/>
        <a:cs typeface="+mn-cs"/>
      </a:defRPr>
    </a:lvl4pPr>
    <a:lvl5pPr marL="2442503" algn="l" defTabSz="1221251" rtl="0" eaLnBrk="1" latinLnBrk="0" hangingPunct="1">
      <a:defRPr kumimoji="1" sz="1604" kern="1200">
        <a:solidFill>
          <a:schemeClr val="tx1"/>
        </a:solidFill>
        <a:latin typeface="+mn-lt"/>
        <a:ea typeface="+mn-ea"/>
        <a:cs typeface="+mn-cs"/>
      </a:defRPr>
    </a:lvl5pPr>
    <a:lvl6pPr marL="3053130" algn="l" defTabSz="1221251" rtl="0" eaLnBrk="1" latinLnBrk="0" hangingPunct="1">
      <a:defRPr kumimoji="1" sz="1604" kern="1200">
        <a:solidFill>
          <a:schemeClr val="tx1"/>
        </a:solidFill>
        <a:latin typeface="+mn-lt"/>
        <a:ea typeface="+mn-ea"/>
        <a:cs typeface="+mn-cs"/>
      </a:defRPr>
    </a:lvl6pPr>
    <a:lvl7pPr marL="3663756" algn="l" defTabSz="1221251" rtl="0" eaLnBrk="1" latinLnBrk="0" hangingPunct="1">
      <a:defRPr kumimoji="1" sz="1604" kern="1200">
        <a:solidFill>
          <a:schemeClr val="tx1"/>
        </a:solidFill>
        <a:latin typeface="+mn-lt"/>
        <a:ea typeface="+mn-ea"/>
        <a:cs typeface="+mn-cs"/>
      </a:defRPr>
    </a:lvl7pPr>
    <a:lvl8pPr marL="4274381" algn="l" defTabSz="1221251" rtl="0" eaLnBrk="1" latinLnBrk="0" hangingPunct="1">
      <a:defRPr kumimoji="1" sz="1604" kern="1200">
        <a:solidFill>
          <a:schemeClr val="tx1"/>
        </a:solidFill>
        <a:latin typeface="+mn-lt"/>
        <a:ea typeface="+mn-ea"/>
        <a:cs typeface="+mn-cs"/>
      </a:defRPr>
    </a:lvl8pPr>
    <a:lvl9pPr marL="4885006" algn="l" defTabSz="1221251" rtl="0" eaLnBrk="1" latinLnBrk="0" hangingPunct="1">
      <a:defRPr kumimoji="1" sz="160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B5468E2-E114-47EF-9398-F9097BAB7645}" type="datetime1">
              <a:rPr kumimoji="1" lang="ja-JP" altLang="en-US" smtClean="0"/>
              <a:t>2025/2/4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048125-51D2-4998-9494-82628394A56F}" type="slidenum">
              <a:rPr lang="ja-JP" altLang="en-US" smtClean="0"/>
              <a:pPr/>
              <a:t>‹#›</a:t>
            </a:fld>
            <a:endParaRPr lang="ja-JP" altLang="en-US"/>
          </a:p>
        </p:txBody>
      </p:sp>
    </p:spTree>
    <p:extLst>
      <p:ext uri="{BB962C8B-B14F-4D97-AF65-F5344CB8AC3E}">
        <p14:creationId xmlns:p14="http://schemas.microsoft.com/office/powerpoint/2010/main" val="1389231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86F977-7E16-421D-92D3-0463E9805ACA}" type="datetime1">
              <a:rPr kumimoji="1" lang="ja-JP" altLang="en-US" smtClean="0"/>
              <a:t>2025/2/4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181449739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E124B7-51C7-4BF1-8C15-244FDF2F0297}" type="datetime1">
              <a:rPr kumimoji="1" lang="ja-JP" altLang="en-US" smtClean="0"/>
              <a:t>2025/2/4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1725673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79789A-6AAB-4A9E-A124-6267E525255A}" type="datetime1">
              <a:rPr kumimoji="1" lang="ja-JP" altLang="en-US" smtClean="0"/>
              <a:t>2025/2/4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048125-51D2-4998-9494-82628394A56F}" type="slidenum">
              <a:rPr lang="ja-JP" altLang="en-US" smtClean="0"/>
              <a:pPr/>
              <a:t>‹#›</a:t>
            </a:fld>
            <a:endParaRPr lang="ja-JP" altLang="en-US"/>
          </a:p>
        </p:txBody>
      </p:sp>
    </p:spTree>
    <p:extLst>
      <p:ext uri="{BB962C8B-B14F-4D97-AF65-F5344CB8AC3E}">
        <p14:creationId xmlns:p14="http://schemas.microsoft.com/office/powerpoint/2010/main" val="1671074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3E50656-DE16-4E5D-A1B9-BCBAA996FBD0}" type="datetime1">
              <a:rPr kumimoji="1" lang="ja-JP" altLang="en-US" smtClean="0"/>
              <a:t>2025/2/4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2505524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A2728FD-C2C7-4E25-8EA8-9186EB74104F}" type="datetime1">
              <a:rPr kumimoji="1" lang="ja-JP" altLang="en-US" smtClean="0"/>
              <a:t>2025/2/4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345956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8E8051-62A1-4564-A741-8066209A161E}" type="datetime1">
              <a:rPr kumimoji="1" lang="ja-JP" altLang="en-US" smtClean="0"/>
              <a:t>2025/2/4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155322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FEBDFF4-AE6A-4D4F-9EBF-492BD469D022}" type="datetime1">
              <a:rPr kumimoji="1" lang="ja-JP" altLang="en-US" smtClean="0"/>
              <a:t>2025/2/4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2624003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2731A3-4F8F-4500-B8D1-7A14DECE6ACA}" type="datetime1">
              <a:rPr kumimoji="1" lang="ja-JP" altLang="en-US" smtClean="0"/>
              <a:t>2025/2/4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2198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86F977-7E16-421D-92D3-0463E9805ACA}" type="datetime1">
              <a:rPr kumimoji="1" lang="ja-JP" altLang="en-US" smtClean="0"/>
              <a:t>2025/2/4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71509666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A78056-1F45-49A1-975E-4D25AE4B5C3E}" type="datetime1">
              <a:rPr kumimoji="1" lang="ja-JP" altLang="en-US" smtClean="0"/>
              <a:t>2025/2/4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222924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F86F977-7E16-421D-92D3-0463E9805ACA}" type="datetime1">
              <a:rPr kumimoji="1" lang="ja-JP" altLang="en-US" smtClean="0"/>
              <a:t>2025/2/4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D048125-51D2-4998-9494-82628394A56F}" type="slidenum">
              <a:rPr kumimoji="1" lang="ja-JP" altLang="en-US" smtClean="0"/>
              <a:t>‹#›</a:t>
            </a:fld>
            <a:endParaRPr kumimoji="1" lang="ja-JP" altLang="en-US"/>
          </a:p>
        </p:txBody>
      </p:sp>
    </p:spTree>
    <p:extLst>
      <p:ext uri="{BB962C8B-B14F-4D97-AF65-F5344CB8AC3E}">
        <p14:creationId xmlns:p14="http://schemas.microsoft.com/office/powerpoint/2010/main" val="216340012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5096"/>
            <a:ext cx="6858000" cy="301973"/>
          </a:xfrm>
          <a:prstGeom prst="rect">
            <a:avLst/>
          </a:prstGeom>
          <a:solidFill>
            <a:srgbClr val="FFDFD9"/>
          </a:solidFill>
          <a:ln>
            <a:noFill/>
          </a:ln>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a:lstStyle>
          <a:p>
            <a:r>
              <a:rPr lang="ja-JP" altLang="en-US" sz="1400" b="1" dirty="0">
                <a:solidFill>
                  <a:srgbClr val="B91D1D"/>
                </a:solidFill>
                <a:latin typeface="BIZ UDPゴシック" panose="020B0400000000000000" pitchFamily="50" charset="-128"/>
                <a:ea typeface="BIZ UDPゴシック" panose="020B0400000000000000" pitchFamily="50" charset="-128"/>
              </a:rPr>
              <a:t>令和６</a:t>
            </a:r>
            <a:r>
              <a:rPr lang="en-US" altLang="ja-JP" sz="1400" b="1" dirty="0">
                <a:solidFill>
                  <a:srgbClr val="B91D1D"/>
                </a:solidFill>
                <a:latin typeface="BIZ UDPゴシック" panose="020B0400000000000000" pitchFamily="50" charset="-128"/>
                <a:ea typeface="BIZ UDPゴシック" panose="020B0400000000000000" pitchFamily="50" charset="-128"/>
              </a:rPr>
              <a:t>(2024)</a:t>
            </a:r>
            <a:r>
              <a:rPr lang="ja-JP" altLang="en-US" sz="1400" b="1" dirty="0">
                <a:solidFill>
                  <a:srgbClr val="B91D1D"/>
                </a:solidFill>
                <a:latin typeface="BIZ UDPゴシック" panose="020B0400000000000000" pitchFamily="50" charset="-128"/>
                <a:ea typeface="BIZ UDPゴシック" panose="020B0400000000000000" pitchFamily="50" charset="-128"/>
              </a:rPr>
              <a:t>年度事業系食品ロス削減対策実証事業 成果報告 </a:t>
            </a:r>
            <a:r>
              <a:rPr lang="en-US" altLang="ja-JP" sz="1400" b="1" dirty="0">
                <a:solidFill>
                  <a:srgbClr val="B91D1D"/>
                </a:solidFill>
                <a:latin typeface="BIZ UDPゴシック" panose="020B0400000000000000" pitchFamily="50" charset="-128"/>
                <a:ea typeface="BIZ UDPゴシック" panose="020B0400000000000000" pitchFamily="50" charset="-128"/>
              </a:rPr>
              <a:t>【</a:t>
            </a:r>
            <a:r>
              <a:rPr lang="ja-JP" altLang="en-US" sz="1400" b="1" dirty="0">
                <a:solidFill>
                  <a:srgbClr val="B91D1D"/>
                </a:solidFill>
                <a:latin typeface="BIZ UDPゴシック" panose="020B0400000000000000" pitchFamily="50" charset="-128"/>
                <a:ea typeface="BIZ UDPゴシック" panose="020B0400000000000000" pitchFamily="50" charset="-128"/>
              </a:rPr>
              <a:t>概要版</a:t>
            </a:r>
            <a:r>
              <a:rPr lang="en-US" altLang="ja-JP" sz="1400" b="1" dirty="0">
                <a:solidFill>
                  <a:srgbClr val="B91D1D"/>
                </a:solidFill>
                <a:latin typeface="BIZ UDPゴシック" panose="020B0400000000000000" pitchFamily="50" charset="-128"/>
                <a:ea typeface="BIZ UDPゴシック" panose="020B0400000000000000" pitchFamily="50" charset="-128"/>
              </a:rPr>
              <a:t>】</a:t>
            </a:r>
            <a:endParaRPr lang="ja-JP" altLang="en-US" sz="1400" b="1" dirty="0">
              <a:solidFill>
                <a:srgbClr val="B91D1D"/>
              </a:solidFill>
              <a:latin typeface="BIZ UDPゴシック" panose="020B0400000000000000" pitchFamily="50" charset="-128"/>
              <a:ea typeface="BIZ UDPゴシック" panose="020B0400000000000000" pitchFamily="50" charset="-128"/>
            </a:endParaRPr>
          </a:p>
        </p:txBody>
      </p:sp>
      <p:sp>
        <p:nvSpPr>
          <p:cNvPr id="8" name="角丸四角形 7"/>
          <p:cNvSpPr/>
          <p:nvPr/>
        </p:nvSpPr>
        <p:spPr>
          <a:xfrm>
            <a:off x="-203659" y="1198922"/>
            <a:ext cx="6937806" cy="216298"/>
          </a:xfrm>
          <a:prstGeom prst="rect">
            <a:avLst/>
          </a:prstGeom>
          <a:noFill/>
          <a:ln w="12700" cap="flat" cmpd="sng" algn="ctr">
            <a:noFill/>
            <a:prstDash val="solid"/>
            <a:miter lim="800000"/>
          </a:ln>
          <a:effectLst/>
        </p:spPr>
        <p:txBody>
          <a:bodyPr rtlCol="0" anchor="ctr"/>
          <a:lstStyle/>
          <a:p>
            <a:pPr>
              <a:lnSpc>
                <a:spcPts val="208"/>
              </a:lnSpc>
            </a:pPr>
            <a:endParaRPr lang="en-US" altLang="ja-JP" sz="750" dirty="0">
              <a:latin typeface="Meiryo UI" panose="020B0604030504040204" pitchFamily="50" charset="-128"/>
              <a:ea typeface="Meiryo UI" panose="020B0604030504040204" pitchFamily="50" charset="-128"/>
            </a:endParaRPr>
          </a:p>
          <a:p>
            <a:pPr algn="ctr"/>
            <a:r>
              <a:rPr lang="ja-JP" altLang="en-US" sz="1050" b="1" dirty="0">
                <a:solidFill>
                  <a:srgbClr val="FF0000"/>
                </a:solidFill>
                <a:latin typeface="BIZ UDPゴシック" panose="020B0400000000000000" pitchFamily="50" charset="-128"/>
                <a:ea typeface="BIZ UDPゴシック" panose="020B0400000000000000" pitchFamily="50" charset="-128"/>
              </a:rPr>
              <a:t>効果の高い取組や得られた知見等を同業他社へ横展開することにより県内の事業系食品ロス削減を図る。</a:t>
            </a:r>
            <a:endParaRPr lang="en-US" altLang="ja-JP" sz="1050" b="1" dirty="0">
              <a:solidFill>
                <a:srgbClr val="FF0000"/>
              </a:solidFill>
              <a:latin typeface="BIZ UDPゴシック" panose="020B0400000000000000" pitchFamily="50" charset="-128"/>
              <a:ea typeface="BIZ UDPゴシック" panose="020B0400000000000000" pitchFamily="50" charset="-128"/>
            </a:endParaRPr>
          </a:p>
        </p:txBody>
      </p:sp>
      <p:pic>
        <p:nvPicPr>
          <p:cNvPr id="13" name="図 1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19963" y="353489"/>
            <a:ext cx="901787" cy="873937"/>
          </a:xfrm>
          <a:prstGeom prst="rect">
            <a:avLst/>
          </a:prstGeom>
          <a:noFill/>
          <a:ln>
            <a:noFill/>
          </a:ln>
        </p:spPr>
      </p:pic>
      <p:sp>
        <p:nvSpPr>
          <p:cNvPr id="3" name="テキスト ボックス 2">
            <a:extLst>
              <a:ext uri="{FF2B5EF4-FFF2-40B4-BE49-F238E27FC236}">
                <a16:creationId xmlns:a16="http://schemas.microsoft.com/office/drawing/2014/main" id="{4E38EF5B-4AD9-EBA8-E480-9733705803D2}"/>
              </a:ext>
            </a:extLst>
          </p:cNvPr>
          <p:cNvSpPr txBox="1"/>
          <p:nvPr/>
        </p:nvSpPr>
        <p:spPr>
          <a:xfrm>
            <a:off x="122379" y="724811"/>
            <a:ext cx="1333474" cy="253413"/>
          </a:xfrm>
          <a:prstGeom prst="rect">
            <a:avLst/>
          </a:prstGeom>
          <a:solidFill>
            <a:schemeClr val="bg1"/>
          </a:solidFill>
          <a:ln>
            <a:solidFill>
              <a:schemeClr val="tx1"/>
            </a:solidFill>
          </a:ln>
        </p:spPr>
        <p:txBody>
          <a:bodyPr wrap="square" rtlCol="0" anchor="ctr" anchorCtr="1">
            <a:noAutofit/>
          </a:bodyPr>
          <a:lstStyle/>
          <a:p>
            <a:r>
              <a:rPr lang="ja-JP" altLang="ja-JP" sz="1100" b="1" kern="100" dirty="0">
                <a:latin typeface="BIZ UDPゴシック" panose="020B0400000000000000" pitchFamily="50" charset="-128"/>
                <a:ea typeface="BIZ UDPゴシック" panose="020B0400000000000000" pitchFamily="50" charset="-128"/>
              </a:rPr>
              <a:t>食品ロス削減</a:t>
            </a:r>
            <a:r>
              <a:rPr lang="ja-JP" altLang="en-US" sz="1100" b="1" kern="100" dirty="0">
                <a:latin typeface="BIZ UDPゴシック" panose="020B0400000000000000" pitchFamily="50" charset="-128"/>
                <a:ea typeface="BIZ UDPゴシック" panose="020B0400000000000000" pitchFamily="50" charset="-128"/>
              </a:rPr>
              <a:t>効果</a:t>
            </a:r>
            <a:endParaRPr lang="ja-JP" altLang="ja-JP" sz="11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84366067-ADCD-C634-77FB-ACD555F4F4E0}"/>
              </a:ext>
            </a:extLst>
          </p:cNvPr>
          <p:cNvSpPr txBox="1"/>
          <p:nvPr/>
        </p:nvSpPr>
        <p:spPr>
          <a:xfrm>
            <a:off x="1570368" y="724811"/>
            <a:ext cx="3442792" cy="258166"/>
          </a:xfrm>
          <a:prstGeom prst="rect">
            <a:avLst/>
          </a:prstGeom>
          <a:solidFill>
            <a:schemeClr val="bg1"/>
          </a:solidFill>
          <a:ln>
            <a:solidFill>
              <a:schemeClr val="tx1"/>
            </a:solidFill>
          </a:ln>
        </p:spPr>
        <p:txBody>
          <a:bodyPr wrap="square" rtlCol="0" anchor="ctr" anchorCtr="1">
            <a:noAutofit/>
          </a:bodyPr>
          <a:lstStyle/>
          <a:p>
            <a:r>
              <a:rPr lang="ja-JP" altLang="en-US" sz="1100" b="1" kern="100" dirty="0">
                <a:latin typeface="BIZ UDPゴシック" panose="020B0400000000000000" pitchFamily="50" charset="-128"/>
                <a:ea typeface="BIZ UDPゴシック" panose="020B0400000000000000" pitchFamily="50" charset="-128"/>
              </a:rPr>
              <a:t>経営改善効果（経費節減、企業イメージへの影響　等）</a:t>
            </a:r>
            <a:endParaRPr lang="ja-JP" altLang="ja-JP" sz="11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0BDAE796-50E1-6324-F166-1234A5212FC3}"/>
              </a:ext>
            </a:extLst>
          </p:cNvPr>
          <p:cNvSpPr txBox="1"/>
          <p:nvPr/>
        </p:nvSpPr>
        <p:spPr>
          <a:xfrm>
            <a:off x="93064" y="973514"/>
            <a:ext cx="5613237" cy="261610"/>
          </a:xfrm>
          <a:prstGeom prst="rect">
            <a:avLst/>
          </a:prstGeom>
          <a:noFill/>
        </p:spPr>
        <p:txBody>
          <a:bodyPr wrap="square" rtlCol="0">
            <a:spAutoFit/>
          </a:bodyPr>
          <a:lstStyle/>
          <a:p>
            <a:r>
              <a:rPr lang="ja-JP" altLang="en-US" sz="1100" dirty="0">
                <a:latin typeface="BIZ UDPゴシック" panose="020B0400000000000000" pitchFamily="50" charset="-128"/>
                <a:ea typeface="BIZ UDPゴシック" panose="020B0400000000000000" pitchFamily="50" charset="-128"/>
              </a:rPr>
              <a:t>上記の効果が期待される取組を協力事業者様に実施してもらい、効果を分析する。</a:t>
            </a:r>
          </a:p>
        </p:txBody>
      </p:sp>
      <p:graphicFrame>
        <p:nvGraphicFramePr>
          <p:cNvPr id="16" name="表 16">
            <a:extLst>
              <a:ext uri="{FF2B5EF4-FFF2-40B4-BE49-F238E27FC236}">
                <a16:creationId xmlns:a16="http://schemas.microsoft.com/office/drawing/2014/main" id="{B2C3FA1D-E478-FA5B-A0CC-187F9E3350CA}"/>
              </a:ext>
            </a:extLst>
          </p:cNvPr>
          <p:cNvGraphicFramePr>
            <a:graphicFrameLocks noGrp="1"/>
          </p:cNvGraphicFramePr>
          <p:nvPr>
            <p:extLst>
              <p:ext uri="{D42A27DB-BD31-4B8C-83A1-F6EECF244321}">
                <p14:modId xmlns:p14="http://schemas.microsoft.com/office/powerpoint/2010/main" val="137655215"/>
              </p:ext>
            </p:extLst>
          </p:nvPr>
        </p:nvGraphicFramePr>
        <p:xfrm>
          <a:off x="373662" y="1828737"/>
          <a:ext cx="6039869" cy="1121552"/>
        </p:xfrm>
        <a:graphic>
          <a:graphicData uri="http://schemas.openxmlformats.org/drawingml/2006/table">
            <a:tbl>
              <a:tblPr firstRow="1" bandRow="1">
                <a:tableStyleId>{5C22544A-7EE6-4342-B048-85BDC9FD1C3A}</a:tableStyleId>
              </a:tblPr>
              <a:tblGrid>
                <a:gridCol w="1391770">
                  <a:extLst>
                    <a:ext uri="{9D8B030D-6E8A-4147-A177-3AD203B41FA5}">
                      <a16:colId xmlns:a16="http://schemas.microsoft.com/office/drawing/2014/main" val="2870986404"/>
                    </a:ext>
                  </a:extLst>
                </a:gridCol>
                <a:gridCol w="4648099">
                  <a:extLst>
                    <a:ext uri="{9D8B030D-6E8A-4147-A177-3AD203B41FA5}">
                      <a16:colId xmlns:a16="http://schemas.microsoft.com/office/drawing/2014/main" val="1403168205"/>
                    </a:ext>
                  </a:extLst>
                </a:gridCol>
              </a:tblGrid>
              <a:tr h="282471">
                <a:tc gridSpan="2">
                  <a:txBody>
                    <a:bodyPr/>
                    <a:lstStyle/>
                    <a:p>
                      <a:pPr algn="ctr"/>
                      <a:r>
                        <a:rPr kumimoji="1" lang="ja-JP" altLang="en-US" sz="1400" dirty="0"/>
                        <a:t>フタバ食品株式会社様</a:t>
                      </a:r>
                    </a:p>
                  </a:txBody>
                  <a:tcPr marL="48986" marR="48986" marT="24493" marB="24493">
                    <a:solidFill>
                      <a:schemeClr val="accent6">
                        <a:lumMod val="75000"/>
                      </a:schemeClr>
                    </a:solidFill>
                  </a:tcPr>
                </a:tc>
                <a:tc hMerge="1">
                  <a:txBody>
                    <a:bodyPr/>
                    <a:lstStyle/>
                    <a:p>
                      <a:endParaRPr kumimoji="1" lang="ja-JP" altLang="en-US" dirty="0"/>
                    </a:p>
                  </a:txBody>
                  <a:tcPr/>
                </a:tc>
                <a:extLst>
                  <a:ext uri="{0D108BD9-81ED-4DB2-BD59-A6C34878D82A}">
                    <a16:rowId xmlns:a16="http://schemas.microsoft.com/office/drawing/2014/main" val="2925558438"/>
                  </a:ext>
                </a:extLst>
              </a:tr>
              <a:tr h="839081">
                <a:tc>
                  <a:txBody>
                    <a:bodyPr/>
                    <a:lstStyle/>
                    <a:p>
                      <a:endParaRPr kumimoji="1" lang="ja-JP" altLang="en-US" sz="1300" dirty="0"/>
                    </a:p>
                  </a:txBody>
                  <a:tcPr marL="48986" marR="48986" marT="24493" marB="24493"/>
                </a:tc>
                <a:tc>
                  <a:txBody>
                    <a:bodyPr/>
                    <a:lstStyle/>
                    <a:p>
                      <a:pPr>
                        <a:lnSpc>
                          <a:spcPct val="150000"/>
                        </a:lnSpc>
                      </a:pPr>
                      <a:r>
                        <a:rPr kumimoji="1" lang="ja-JP" altLang="en-US" sz="1100" b="1" dirty="0">
                          <a:latin typeface="BIZ UDPゴシック" panose="020B0400000000000000" pitchFamily="50" charset="-128"/>
                          <a:ea typeface="BIZ UDPゴシック" panose="020B0400000000000000" pitchFamily="50" charset="-128"/>
                        </a:rPr>
                        <a:t>■　所在地：本社所在地：宇都宮市一条</a:t>
                      </a:r>
                      <a:r>
                        <a:rPr kumimoji="1" lang="en-US" altLang="ja-JP" sz="1100" b="1" dirty="0">
                          <a:latin typeface="BIZ UDPゴシック" panose="020B0400000000000000" pitchFamily="50" charset="-128"/>
                          <a:ea typeface="BIZ UDPゴシック" panose="020B0400000000000000" pitchFamily="50" charset="-128"/>
                        </a:rPr>
                        <a:t>4-1-16</a:t>
                      </a:r>
                    </a:p>
                    <a:p>
                      <a:pPr>
                        <a:lnSpc>
                          <a:spcPct val="150000"/>
                        </a:lnSpc>
                      </a:pPr>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　製造食品：氷菓、アイスクリーム製品、冷凍調理食品　他</a:t>
                      </a:r>
                    </a:p>
                    <a:p>
                      <a:pPr>
                        <a:lnSpc>
                          <a:spcPct val="150000"/>
                        </a:lnSpc>
                      </a:pPr>
                      <a:r>
                        <a:rPr kumimoji="1" lang="ja-JP" altLang="en-US" sz="1100" b="1" dirty="0">
                          <a:latin typeface="BIZ UDPゴシック" panose="020B0400000000000000" pitchFamily="50" charset="-128"/>
                          <a:ea typeface="BIZ UDPゴシック" panose="020B0400000000000000" pitchFamily="50" charset="-128"/>
                        </a:rPr>
                        <a:t>■　実証対象：氷菓、アイスクリーム製品</a:t>
                      </a:r>
                    </a:p>
                  </a:txBody>
                  <a:tcPr marL="48986" marR="48986" marT="24493" marB="24493">
                    <a:solidFill>
                      <a:schemeClr val="accent6">
                        <a:lumMod val="20000"/>
                        <a:lumOff val="80000"/>
                      </a:schemeClr>
                    </a:solidFill>
                  </a:tcPr>
                </a:tc>
                <a:extLst>
                  <a:ext uri="{0D108BD9-81ED-4DB2-BD59-A6C34878D82A}">
                    <a16:rowId xmlns:a16="http://schemas.microsoft.com/office/drawing/2014/main" val="1438977169"/>
                  </a:ext>
                </a:extLst>
              </a:tr>
            </a:tbl>
          </a:graphicData>
        </a:graphic>
      </p:graphicFrame>
      <p:pic>
        <p:nvPicPr>
          <p:cNvPr id="12" name="図 11">
            <a:extLst>
              <a:ext uri="{FF2B5EF4-FFF2-40B4-BE49-F238E27FC236}">
                <a16:creationId xmlns:a16="http://schemas.microsoft.com/office/drawing/2014/main" id="{176E4FDB-5EE1-8618-763A-83BCB048DB73}"/>
              </a:ext>
            </a:extLst>
          </p:cNvPr>
          <p:cNvPicPr>
            <a:picLocks noChangeAspect="1"/>
          </p:cNvPicPr>
          <p:nvPr/>
        </p:nvPicPr>
        <p:blipFill rotWithShape="1">
          <a:blip r:embed="rId3"/>
          <a:srcRect l="6139" r="4879"/>
          <a:stretch/>
        </p:blipFill>
        <p:spPr>
          <a:xfrm>
            <a:off x="373662" y="2129217"/>
            <a:ext cx="1389463" cy="819794"/>
          </a:xfrm>
          <a:prstGeom prst="rect">
            <a:avLst/>
          </a:prstGeom>
        </p:spPr>
      </p:pic>
      <p:sp>
        <p:nvSpPr>
          <p:cNvPr id="19" name="角丸四角形 11">
            <a:extLst>
              <a:ext uri="{FF2B5EF4-FFF2-40B4-BE49-F238E27FC236}">
                <a16:creationId xmlns:a16="http://schemas.microsoft.com/office/drawing/2014/main" id="{C6E0E20D-DCC3-70F5-5A80-FD2B92B4AEB7}"/>
              </a:ext>
            </a:extLst>
          </p:cNvPr>
          <p:cNvSpPr/>
          <p:nvPr/>
        </p:nvSpPr>
        <p:spPr>
          <a:xfrm>
            <a:off x="138238" y="3469261"/>
            <a:ext cx="1077439" cy="336553"/>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ja-JP" altLang="en-US" sz="1050" b="1" dirty="0">
                <a:latin typeface="游ゴシック" panose="020B0400000000000000" pitchFamily="50" charset="-128"/>
                <a:ea typeface="游ゴシック" panose="020B0400000000000000" pitchFamily="50" charset="-128"/>
              </a:rPr>
              <a:t> </a:t>
            </a:r>
            <a:r>
              <a:rPr lang="ja-JP" altLang="en-US" sz="1050" b="1" dirty="0">
                <a:latin typeface="BIZ UDPゴシック" panose="020B0400000000000000" pitchFamily="50" charset="-128"/>
                <a:ea typeface="BIZ UDPゴシック" panose="020B0400000000000000" pitchFamily="50" charset="-128"/>
              </a:rPr>
              <a:t>現状把握</a:t>
            </a:r>
            <a:endParaRPr lang="en-US" altLang="ja-JP" sz="1050" b="1" dirty="0">
              <a:latin typeface="BIZ UDPゴシック" panose="020B0400000000000000" pitchFamily="50" charset="-128"/>
              <a:ea typeface="BIZ UDPゴシック" panose="020B0400000000000000" pitchFamily="50" charset="-128"/>
            </a:endParaRPr>
          </a:p>
        </p:txBody>
      </p:sp>
      <p:sp>
        <p:nvSpPr>
          <p:cNvPr id="20" name="角丸四角形 11">
            <a:extLst>
              <a:ext uri="{FF2B5EF4-FFF2-40B4-BE49-F238E27FC236}">
                <a16:creationId xmlns:a16="http://schemas.microsoft.com/office/drawing/2014/main" id="{FC6C4739-D77A-4CE1-AA9E-68F0F7BFB3FB}"/>
              </a:ext>
            </a:extLst>
          </p:cNvPr>
          <p:cNvSpPr/>
          <p:nvPr/>
        </p:nvSpPr>
        <p:spPr>
          <a:xfrm>
            <a:off x="1437515" y="3462352"/>
            <a:ext cx="1188892" cy="356071"/>
          </a:xfrm>
          <a:prstGeom prst="rect">
            <a:avLst/>
          </a:prstGeom>
          <a:solidFill>
            <a:srgbClr val="FFEEEB"/>
          </a:solidFill>
          <a:ln w="12700" cap="flat" cmpd="sng" algn="ctr">
            <a:solidFill>
              <a:srgbClr val="E76363"/>
            </a:solidFill>
            <a:prstDash val="solid"/>
            <a:miter lim="800000"/>
          </a:ln>
          <a:effectLst/>
        </p:spPr>
        <p:txBody>
          <a:bodyPr rtlCol="0" anchor="ctr"/>
          <a:lstStyle/>
          <a:p>
            <a:pPr>
              <a:lnSpc>
                <a:spcPts val="1938"/>
              </a:lnSpc>
            </a:pPr>
            <a:r>
              <a:rPr lang="ja-JP" altLang="en-US" sz="1072" b="1" dirty="0">
                <a:latin typeface="BIZ UDPゴシック" panose="020B0400000000000000" pitchFamily="50" charset="-128"/>
                <a:ea typeface="BIZ UDPゴシック" panose="020B0400000000000000" pitchFamily="50" charset="-128"/>
              </a:rPr>
              <a:t>プログラム検討</a:t>
            </a:r>
          </a:p>
        </p:txBody>
      </p:sp>
      <p:sp>
        <p:nvSpPr>
          <p:cNvPr id="21" name="角丸四角形 11">
            <a:extLst>
              <a:ext uri="{FF2B5EF4-FFF2-40B4-BE49-F238E27FC236}">
                <a16:creationId xmlns:a16="http://schemas.microsoft.com/office/drawing/2014/main" id="{7975CEBE-C4B5-2AF2-1D2B-9B27444CFE9A}"/>
              </a:ext>
            </a:extLst>
          </p:cNvPr>
          <p:cNvSpPr/>
          <p:nvPr/>
        </p:nvSpPr>
        <p:spPr>
          <a:xfrm>
            <a:off x="2843600" y="3460212"/>
            <a:ext cx="1168351" cy="358212"/>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ja-JP" altLang="en-US" sz="1072" b="1" dirty="0">
                <a:latin typeface="BIZ UDゴシック" panose="020B0400000000000000" pitchFamily="49" charset="-128"/>
                <a:ea typeface="BIZ UDゴシック" panose="020B0400000000000000" pitchFamily="49" charset="-128"/>
              </a:rPr>
              <a:t>プログラム実施</a:t>
            </a:r>
          </a:p>
        </p:txBody>
      </p:sp>
      <p:sp>
        <p:nvSpPr>
          <p:cNvPr id="22" name="角丸四角形 11">
            <a:extLst>
              <a:ext uri="{FF2B5EF4-FFF2-40B4-BE49-F238E27FC236}">
                <a16:creationId xmlns:a16="http://schemas.microsoft.com/office/drawing/2014/main" id="{89BA1574-55E3-C03C-5CA7-B08A1A6775B8}"/>
              </a:ext>
            </a:extLst>
          </p:cNvPr>
          <p:cNvSpPr/>
          <p:nvPr/>
        </p:nvSpPr>
        <p:spPr>
          <a:xfrm>
            <a:off x="4282030" y="3454248"/>
            <a:ext cx="1077439" cy="357460"/>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ja-JP" altLang="en-US" sz="1072" b="1" dirty="0">
                <a:latin typeface="BIZ UDPゴシック" panose="020B0400000000000000" pitchFamily="50" charset="-128"/>
                <a:ea typeface="BIZ UDPゴシック" panose="020B0400000000000000" pitchFamily="50" charset="-128"/>
              </a:rPr>
              <a:t>効果分析</a:t>
            </a:r>
          </a:p>
        </p:txBody>
      </p:sp>
      <p:sp>
        <p:nvSpPr>
          <p:cNvPr id="23" name="角丸四角形 11">
            <a:extLst>
              <a:ext uri="{FF2B5EF4-FFF2-40B4-BE49-F238E27FC236}">
                <a16:creationId xmlns:a16="http://schemas.microsoft.com/office/drawing/2014/main" id="{8FC524B8-47BA-6054-C614-C60C21E22D90}"/>
              </a:ext>
            </a:extLst>
          </p:cNvPr>
          <p:cNvSpPr/>
          <p:nvPr/>
        </p:nvSpPr>
        <p:spPr>
          <a:xfrm>
            <a:off x="5629548" y="3454248"/>
            <a:ext cx="1077439" cy="358166"/>
          </a:xfrm>
          <a:prstGeom prst="rect">
            <a:avLst/>
          </a:prstGeom>
          <a:solidFill>
            <a:srgbClr val="FFEEEB"/>
          </a:solidFill>
          <a:ln w="12700" cap="flat" cmpd="sng" algn="ctr">
            <a:solidFill>
              <a:srgbClr val="E76363"/>
            </a:solidFill>
            <a:prstDash val="solid"/>
            <a:miter lim="800000"/>
          </a:ln>
          <a:effectLst/>
        </p:spPr>
        <p:txBody>
          <a:bodyPr rtlCol="0" anchor="ctr"/>
          <a:lstStyle/>
          <a:p>
            <a:pPr algn="ctr"/>
            <a:r>
              <a:rPr lang="ja-JP" altLang="en-US" sz="1072" b="1" dirty="0">
                <a:latin typeface="BIZ UDゴシック" panose="020B0400000000000000" pitchFamily="49" charset="-128"/>
                <a:ea typeface="BIZ UDゴシック" panose="020B0400000000000000" pitchFamily="49" charset="-128"/>
              </a:rPr>
              <a:t>同業他者への</a:t>
            </a:r>
            <a:endParaRPr lang="en-US" altLang="ja-JP" sz="1072" b="1" dirty="0">
              <a:latin typeface="BIZ UDゴシック" panose="020B0400000000000000" pitchFamily="49" charset="-128"/>
              <a:ea typeface="BIZ UDゴシック" panose="020B0400000000000000" pitchFamily="49" charset="-128"/>
            </a:endParaRPr>
          </a:p>
          <a:p>
            <a:pPr algn="ctr"/>
            <a:r>
              <a:rPr lang="ja-JP" altLang="en-US" sz="1072" b="1" dirty="0">
                <a:latin typeface="BIZ UDゴシック" panose="020B0400000000000000" pitchFamily="49" charset="-128"/>
                <a:ea typeface="BIZ UDゴシック" panose="020B0400000000000000" pitchFamily="49" charset="-128"/>
              </a:rPr>
              <a:t>横展開</a:t>
            </a:r>
            <a:endParaRPr lang="en-US" altLang="ja-JP" sz="1072" b="1" dirty="0">
              <a:latin typeface="BIZ UDゴシック" panose="020B0400000000000000" pitchFamily="49" charset="-128"/>
              <a:ea typeface="BIZ UDゴシック" panose="020B0400000000000000" pitchFamily="49" charset="-128"/>
            </a:endParaRPr>
          </a:p>
        </p:txBody>
      </p:sp>
      <p:sp>
        <p:nvSpPr>
          <p:cNvPr id="24" name="正方形/長方形 23">
            <a:extLst>
              <a:ext uri="{FF2B5EF4-FFF2-40B4-BE49-F238E27FC236}">
                <a16:creationId xmlns:a16="http://schemas.microsoft.com/office/drawing/2014/main" id="{245A9E6B-E9E4-2B86-63EF-4DA567CF818F}"/>
              </a:ext>
            </a:extLst>
          </p:cNvPr>
          <p:cNvSpPr/>
          <p:nvPr/>
        </p:nvSpPr>
        <p:spPr>
          <a:xfrm>
            <a:off x="4010909" y="3575058"/>
            <a:ext cx="271121" cy="109547"/>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25" name="正方形/長方形 24">
            <a:extLst>
              <a:ext uri="{FF2B5EF4-FFF2-40B4-BE49-F238E27FC236}">
                <a16:creationId xmlns:a16="http://schemas.microsoft.com/office/drawing/2014/main" id="{26EBE8CE-F07E-E2AB-B43E-D3E12AD75A84}"/>
              </a:ext>
            </a:extLst>
          </p:cNvPr>
          <p:cNvSpPr/>
          <p:nvPr/>
        </p:nvSpPr>
        <p:spPr>
          <a:xfrm>
            <a:off x="2628636" y="3575058"/>
            <a:ext cx="214964" cy="104413"/>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dirty="0"/>
          </a:p>
        </p:txBody>
      </p:sp>
      <p:sp>
        <p:nvSpPr>
          <p:cNvPr id="26" name="正方形/長方形 25">
            <a:extLst>
              <a:ext uri="{FF2B5EF4-FFF2-40B4-BE49-F238E27FC236}">
                <a16:creationId xmlns:a16="http://schemas.microsoft.com/office/drawing/2014/main" id="{5B57A1C5-F605-C4B5-D992-35C93AE42967}"/>
              </a:ext>
            </a:extLst>
          </p:cNvPr>
          <p:cNvSpPr/>
          <p:nvPr/>
        </p:nvSpPr>
        <p:spPr>
          <a:xfrm>
            <a:off x="1215677" y="3583591"/>
            <a:ext cx="221838" cy="95880"/>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27" name="矢印: 下 26">
            <a:extLst>
              <a:ext uri="{FF2B5EF4-FFF2-40B4-BE49-F238E27FC236}">
                <a16:creationId xmlns:a16="http://schemas.microsoft.com/office/drawing/2014/main" id="{523A735B-8D6F-AC0C-552E-A50D742B1D27}"/>
              </a:ext>
            </a:extLst>
          </p:cNvPr>
          <p:cNvSpPr/>
          <p:nvPr/>
        </p:nvSpPr>
        <p:spPr>
          <a:xfrm rot="16200000">
            <a:off x="5386355" y="3488336"/>
            <a:ext cx="221412" cy="260516"/>
          </a:xfrm>
          <a:prstGeom prst="downArrow">
            <a:avLst>
              <a:gd name="adj1" fmla="val 39859"/>
              <a:gd name="adj2" fmla="val 54430"/>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29" name="テキスト ボックス 28">
            <a:extLst>
              <a:ext uri="{FF2B5EF4-FFF2-40B4-BE49-F238E27FC236}">
                <a16:creationId xmlns:a16="http://schemas.microsoft.com/office/drawing/2014/main" id="{5464C192-146C-1994-FF82-0319E19F178C}"/>
              </a:ext>
            </a:extLst>
          </p:cNvPr>
          <p:cNvSpPr txBox="1"/>
          <p:nvPr/>
        </p:nvSpPr>
        <p:spPr>
          <a:xfrm>
            <a:off x="127354" y="4265608"/>
            <a:ext cx="3061614" cy="1061829"/>
          </a:xfrm>
          <a:prstGeom prst="rect">
            <a:avLst/>
          </a:prstGeom>
          <a:solidFill>
            <a:srgbClr val="FFEEEB"/>
          </a:solidFill>
        </p:spPr>
        <p:txBody>
          <a:bodyPr wrap="square" rtlCol="0">
            <a:spAutoFit/>
          </a:bodyPr>
          <a:lstStyle/>
          <a:p>
            <a:r>
              <a:rPr lang="ja-JP" altLang="en-US" sz="1050" b="1" dirty="0">
                <a:latin typeface="BIZ UDPゴシック" panose="020B0400000000000000" pitchFamily="50" charset="-128"/>
                <a:ea typeface="BIZ UDPゴシック" panose="020B0400000000000000" pitchFamily="50" charset="-128"/>
              </a:rPr>
              <a:t>従来は従業員が実施していた需要予測作業を</a:t>
            </a:r>
            <a:r>
              <a:rPr lang="en-US" altLang="ja-JP" sz="1050" b="1" dirty="0">
                <a:latin typeface="BIZ UDPゴシック" panose="020B0400000000000000" pitchFamily="50" charset="-128"/>
                <a:ea typeface="BIZ UDPゴシック" panose="020B0400000000000000" pitchFamily="50" charset="-128"/>
              </a:rPr>
              <a:t>AI</a:t>
            </a:r>
            <a:r>
              <a:rPr lang="ja-JP" altLang="en-US" sz="1050" b="1" dirty="0">
                <a:latin typeface="BIZ UDPゴシック" panose="020B0400000000000000" pitchFamily="50" charset="-128"/>
                <a:ea typeface="BIZ UDPゴシック" panose="020B0400000000000000" pitchFamily="50" charset="-128"/>
              </a:rPr>
              <a:t>に代替（</a:t>
            </a:r>
            <a:r>
              <a:rPr lang="en-US" altLang="ja-JP" sz="1050" b="1" dirty="0">
                <a:latin typeface="BIZ UDPゴシック" panose="020B0400000000000000" pitchFamily="50" charset="-128"/>
                <a:ea typeface="BIZ UDPゴシック" panose="020B0400000000000000" pitchFamily="50" charset="-128"/>
              </a:rPr>
              <a:t>AI</a:t>
            </a:r>
            <a:r>
              <a:rPr lang="ja-JP" altLang="en-US" sz="1050" b="1" dirty="0">
                <a:latin typeface="BIZ UDPゴシック" panose="020B0400000000000000" pitchFamily="50" charset="-128"/>
                <a:ea typeface="BIZ UDPゴシック" panose="020B0400000000000000" pitchFamily="50" charset="-128"/>
              </a:rPr>
              <a:t>に気象情報や、過去の出荷実績等の必要なデータをアップロードして分析）して、商品やエリアごとの出荷見込み数量の予測を行い、そのデータを元に仕入れ・製造・配送を行った場合の効果を検証する。</a:t>
            </a:r>
          </a:p>
        </p:txBody>
      </p:sp>
      <p:pic>
        <p:nvPicPr>
          <p:cNvPr id="30" name="図 29">
            <a:extLst>
              <a:ext uri="{FF2B5EF4-FFF2-40B4-BE49-F238E27FC236}">
                <a16:creationId xmlns:a16="http://schemas.microsoft.com/office/drawing/2014/main" id="{D6AEBA4B-3B1B-048F-7908-7D653CF45E30}"/>
              </a:ext>
            </a:extLst>
          </p:cNvPr>
          <p:cNvPicPr>
            <a:picLocks noChangeAspect="1"/>
          </p:cNvPicPr>
          <p:nvPr/>
        </p:nvPicPr>
        <p:blipFill>
          <a:blip r:embed="rId4"/>
          <a:stretch>
            <a:fillRect/>
          </a:stretch>
        </p:blipFill>
        <p:spPr>
          <a:xfrm>
            <a:off x="3669034" y="4107790"/>
            <a:ext cx="1268541" cy="868447"/>
          </a:xfrm>
          <a:prstGeom prst="rect">
            <a:avLst/>
          </a:prstGeom>
        </p:spPr>
      </p:pic>
      <p:sp>
        <p:nvSpPr>
          <p:cNvPr id="31" name="テキスト ボックス 30">
            <a:extLst>
              <a:ext uri="{FF2B5EF4-FFF2-40B4-BE49-F238E27FC236}">
                <a16:creationId xmlns:a16="http://schemas.microsoft.com/office/drawing/2014/main" id="{8D6F251F-FB7C-F517-8D79-D04DD5F7AA74}"/>
              </a:ext>
            </a:extLst>
          </p:cNvPr>
          <p:cNvSpPr txBox="1"/>
          <p:nvPr/>
        </p:nvSpPr>
        <p:spPr>
          <a:xfrm>
            <a:off x="3917182" y="4151587"/>
            <a:ext cx="1029507" cy="215444"/>
          </a:xfrm>
          <a:prstGeom prst="rect">
            <a:avLst/>
          </a:prstGeom>
          <a:noFill/>
        </p:spPr>
        <p:txBody>
          <a:bodyPr wrap="square" rtlCol="0">
            <a:spAutoFit/>
          </a:bodyPr>
          <a:lstStyle/>
          <a:p>
            <a:r>
              <a:rPr lang="en-US" altLang="ja-JP" sz="800" b="1" dirty="0">
                <a:latin typeface="BIZ UDPゴシック" panose="020B0400000000000000" pitchFamily="50" charset="-128"/>
                <a:ea typeface="BIZ UDPゴシック" panose="020B0400000000000000" pitchFamily="50" charset="-128"/>
              </a:rPr>
              <a:t>AI</a:t>
            </a:r>
            <a:r>
              <a:rPr lang="ja-JP" altLang="en-US" sz="800" b="1" dirty="0">
                <a:latin typeface="BIZ UDPゴシック" panose="020B0400000000000000" pitchFamily="50" charset="-128"/>
                <a:ea typeface="BIZ UDPゴシック" panose="020B0400000000000000" pitchFamily="50" charset="-128"/>
              </a:rPr>
              <a:t>需要予測</a:t>
            </a:r>
          </a:p>
        </p:txBody>
      </p:sp>
      <p:sp>
        <p:nvSpPr>
          <p:cNvPr id="32" name="テキスト ボックス 2">
            <a:extLst>
              <a:ext uri="{FF2B5EF4-FFF2-40B4-BE49-F238E27FC236}">
                <a16:creationId xmlns:a16="http://schemas.microsoft.com/office/drawing/2014/main" id="{BB86E0D6-9552-9A60-3D49-887C52EA73BA}"/>
              </a:ext>
            </a:extLst>
          </p:cNvPr>
          <p:cNvSpPr txBox="1">
            <a:spLocks noChangeArrowheads="1"/>
          </p:cNvSpPr>
          <p:nvPr/>
        </p:nvSpPr>
        <p:spPr bwMode="auto">
          <a:xfrm>
            <a:off x="3967420" y="4375191"/>
            <a:ext cx="847301" cy="435101"/>
          </a:xfrm>
          <a:prstGeom prst="rect">
            <a:avLst/>
          </a:prstGeom>
          <a:solidFill>
            <a:schemeClr val="bg1">
              <a:lumMod val="95000"/>
            </a:schemeClr>
          </a:solidFill>
          <a:ln w="9525">
            <a:noFill/>
            <a:miter lim="800000"/>
            <a:headEnd/>
            <a:tailEnd/>
          </a:ln>
        </p:spPr>
        <p:txBody>
          <a:bodyPr rot="0" vert="horz" wrap="square" lIns="63304" tIns="31652" rIns="63304" bIns="31652" anchor="ctr" anchorCtr="0">
            <a:noAutofit/>
          </a:bodyPr>
          <a:lstStyle/>
          <a:p>
            <a:r>
              <a:rPr lang="ja-JP" altLang="en-US" sz="800" kern="100" dirty="0">
                <a:latin typeface="游明朝" panose="02020400000000000000" pitchFamily="18" charset="-128"/>
                <a:ea typeface="BIZ UDPゴシック" panose="020B0400000000000000" pitchFamily="50" charset="-128"/>
                <a:cs typeface="Times New Roman" panose="02020603050405020304" pitchFamily="18" charset="0"/>
              </a:rPr>
              <a:t>・影響因子分析</a:t>
            </a:r>
            <a:endParaRPr lang="en-US" altLang="ja-JP" sz="800" kern="100" dirty="0">
              <a:latin typeface="游明朝" panose="02020400000000000000" pitchFamily="18" charset="-128"/>
              <a:ea typeface="BIZ UDPゴシック" panose="020B0400000000000000" pitchFamily="50" charset="-128"/>
              <a:cs typeface="Times New Roman" panose="02020603050405020304" pitchFamily="18" charset="0"/>
            </a:endParaRPr>
          </a:p>
          <a:p>
            <a:endParaRPr lang="en-US" altLang="ja-JP" sz="800"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sz="800" kern="100" dirty="0">
                <a:latin typeface="游明朝" panose="02020400000000000000" pitchFamily="18" charset="-128"/>
                <a:ea typeface="BIZ UDPゴシック" panose="020B0400000000000000" pitchFamily="50" charset="-128"/>
                <a:cs typeface="Times New Roman" panose="02020603050405020304" pitchFamily="18" charset="0"/>
              </a:rPr>
              <a:t>・出荷数量予測</a:t>
            </a:r>
            <a:endParaRPr lang="ja-JP" altLang="en-US" sz="8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33" name="図 32">
            <a:extLst>
              <a:ext uri="{FF2B5EF4-FFF2-40B4-BE49-F238E27FC236}">
                <a16:creationId xmlns:a16="http://schemas.microsoft.com/office/drawing/2014/main" id="{78250FD2-F9A1-16EE-19D2-9EE1745AEEE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91764" y="4621777"/>
            <a:ext cx="792413" cy="600710"/>
          </a:xfrm>
          <a:prstGeom prst="rect">
            <a:avLst/>
          </a:prstGeom>
          <a:noFill/>
          <a:ln>
            <a:noFill/>
          </a:ln>
        </p:spPr>
      </p:pic>
      <p:sp>
        <p:nvSpPr>
          <p:cNvPr id="34" name="楕円 33">
            <a:extLst>
              <a:ext uri="{FF2B5EF4-FFF2-40B4-BE49-F238E27FC236}">
                <a16:creationId xmlns:a16="http://schemas.microsoft.com/office/drawing/2014/main" id="{A3EF4D19-48B8-C9EA-C2A4-A79879BB08E7}"/>
              </a:ext>
            </a:extLst>
          </p:cNvPr>
          <p:cNvSpPr/>
          <p:nvPr/>
        </p:nvSpPr>
        <p:spPr>
          <a:xfrm>
            <a:off x="5366803" y="4056009"/>
            <a:ext cx="1109722" cy="1042648"/>
          </a:xfrm>
          <a:prstGeom prst="ellipse">
            <a:avLst/>
          </a:prstGeom>
          <a:solidFill>
            <a:schemeClr val="accent6">
              <a:lumMod val="40000"/>
              <a:lumOff val="60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35" name="テキスト ボックス 2">
            <a:extLst>
              <a:ext uri="{FF2B5EF4-FFF2-40B4-BE49-F238E27FC236}">
                <a16:creationId xmlns:a16="http://schemas.microsoft.com/office/drawing/2014/main" id="{6C0C89FC-A31C-7E4A-04F5-ED3EAB2C90CF}"/>
              </a:ext>
            </a:extLst>
          </p:cNvPr>
          <p:cNvSpPr txBox="1">
            <a:spLocks noChangeArrowheads="1"/>
          </p:cNvSpPr>
          <p:nvPr/>
        </p:nvSpPr>
        <p:spPr bwMode="auto">
          <a:xfrm>
            <a:off x="5497061" y="4359205"/>
            <a:ext cx="842165" cy="412287"/>
          </a:xfrm>
          <a:prstGeom prst="rect">
            <a:avLst/>
          </a:prstGeom>
          <a:solidFill>
            <a:schemeClr val="bg1">
              <a:lumMod val="95000"/>
            </a:schemeClr>
          </a:solidFill>
          <a:ln w="9525">
            <a:noFill/>
            <a:miter lim="800000"/>
            <a:headEnd/>
            <a:tailEnd/>
          </a:ln>
        </p:spPr>
        <p:txBody>
          <a:bodyPr rot="0" vert="horz" wrap="square" lIns="63304" tIns="31652" rIns="63304" bIns="31652" anchor="ctr" anchorCtr="0">
            <a:spAutoFit/>
          </a:bodyPr>
          <a:lstStyle/>
          <a:p>
            <a:pPr algn="just">
              <a:lnSpc>
                <a:spcPct val="150000"/>
              </a:lnSpc>
            </a:pPr>
            <a:r>
              <a:rPr lang="ja-JP" altLang="en-US" sz="800" kern="100" dirty="0">
                <a:latin typeface="游明朝" panose="02020400000000000000" pitchFamily="18" charset="-128"/>
                <a:ea typeface="BIZ UDPゴシック" panose="020B0400000000000000" pitchFamily="50" charset="-128"/>
                <a:cs typeface="Times New Roman" panose="02020603050405020304" pitchFamily="18" charset="0"/>
              </a:rPr>
              <a:t>仕入・製造・配送</a:t>
            </a:r>
            <a:endParaRPr lang="en-US" altLang="ja-JP" sz="8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algn="just">
              <a:lnSpc>
                <a:spcPct val="150000"/>
              </a:lnSpc>
            </a:pPr>
            <a:r>
              <a:rPr lang="ja-JP" altLang="en-US" sz="800" kern="100" dirty="0">
                <a:latin typeface="游明朝" panose="02020400000000000000" pitchFamily="18" charset="-128"/>
                <a:ea typeface="BIZ UDPゴシック" panose="020B0400000000000000" pitchFamily="50" charset="-128"/>
                <a:cs typeface="Times New Roman" panose="02020603050405020304" pitchFamily="18" charset="0"/>
              </a:rPr>
              <a:t>の最適化を図る</a:t>
            </a:r>
            <a:endParaRPr lang="en-US" altLang="ja-JP" sz="800" kern="100" dirty="0">
              <a:latin typeface="游明朝" panose="02020400000000000000" pitchFamily="18" charset="-128"/>
              <a:ea typeface="BIZ UDPゴシック" panose="020B0400000000000000" pitchFamily="50" charset="-128"/>
              <a:cs typeface="Times New Roman" panose="02020603050405020304" pitchFamily="18" charset="0"/>
            </a:endParaRPr>
          </a:p>
        </p:txBody>
      </p:sp>
      <p:pic>
        <p:nvPicPr>
          <p:cNvPr id="36" name="図 35">
            <a:extLst>
              <a:ext uri="{FF2B5EF4-FFF2-40B4-BE49-F238E27FC236}">
                <a16:creationId xmlns:a16="http://schemas.microsoft.com/office/drawing/2014/main" id="{A5198B9E-3B57-1922-7527-AE3F126FD556}"/>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148646" y="4632708"/>
            <a:ext cx="503387" cy="554624"/>
          </a:xfrm>
          <a:prstGeom prst="rect">
            <a:avLst/>
          </a:prstGeom>
          <a:noFill/>
          <a:ln>
            <a:noFill/>
          </a:ln>
        </p:spPr>
      </p:pic>
      <p:pic>
        <p:nvPicPr>
          <p:cNvPr id="37" name="図 36">
            <a:extLst>
              <a:ext uri="{FF2B5EF4-FFF2-40B4-BE49-F238E27FC236}">
                <a16:creationId xmlns:a16="http://schemas.microsoft.com/office/drawing/2014/main" id="{F3DB96F4-3543-B0D2-E1B2-A7A8A97E681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15044" y="3852797"/>
            <a:ext cx="606197" cy="478309"/>
          </a:xfrm>
          <a:prstGeom prst="rect">
            <a:avLst/>
          </a:prstGeom>
          <a:noFill/>
          <a:ln>
            <a:noFill/>
          </a:ln>
        </p:spPr>
      </p:pic>
      <p:pic>
        <p:nvPicPr>
          <p:cNvPr id="38" name="Picture 2">
            <a:extLst>
              <a:ext uri="{FF2B5EF4-FFF2-40B4-BE49-F238E27FC236}">
                <a16:creationId xmlns:a16="http://schemas.microsoft.com/office/drawing/2014/main" id="{33EE3E1B-531B-5C8F-5A1A-FAEEEF5554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90374" y="4795063"/>
            <a:ext cx="734566" cy="526488"/>
          </a:xfrm>
          <a:prstGeom prst="rect">
            <a:avLst/>
          </a:prstGeom>
          <a:noFill/>
          <a:extLst>
            <a:ext uri="{909E8E84-426E-40DD-AFC4-6F175D3DCCD1}">
              <a14:hiddenFill xmlns:a14="http://schemas.microsoft.com/office/drawing/2010/main">
                <a:solidFill>
                  <a:srgbClr val="FFFFFF"/>
                </a:solidFill>
              </a14:hiddenFill>
            </a:ext>
          </a:extLst>
        </p:spPr>
      </p:pic>
      <p:sp>
        <p:nvSpPr>
          <p:cNvPr id="39" name="二等辺三角形 38">
            <a:extLst>
              <a:ext uri="{FF2B5EF4-FFF2-40B4-BE49-F238E27FC236}">
                <a16:creationId xmlns:a16="http://schemas.microsoft.com/office/drawing/2014/main" id="{7F704613-C9F6-8033-5E40-8E3D668F695C}"/>
              </a:ext>
            </a:extLst>
          </p:cNvPr>
          <p:cNvSpPr/>
          <p:nvPr/>
        </p:nvSpPr>
        <p:spPr>
          <a:xfrm rot="5400000">
            <a:off x="4884475" y="4591537"/>
            <a:ext cx="335498" cy="115430"/>
          </a:xfrm>
          <a:prstGeom prst="triangl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40" name="正方形/長方形 39">
            <a:extLst>
              <a:ext uri="{FF2B5EF4-FFF2-40B4-BE49-F238E27FC236}">
                <a16:creationId xmlns:a16="http://schemas.microsoft.com/office/drawing/2014/main" id="{7A047945-2425-0E5E-DFCB-04A75748208B}"/>
              </a:ext>
            </a:extLst>
          </p:cNvPr>
          <p:cNvSpPr/>
          <p:nvPr/>
        </p:nvSpPr>
        <p:spPr>
          <a:xfrm>
            <a:off x="196646" y="5405424"/>
            <a:ext cx="1774521" cy="270756"/>
          </a:xfrm>
          <a:prstGeom prst="rect">
            <a:avLst/>
          </a:prstGeom>
          <a:solidFill>
            <a:srgbClr val="FF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41" name="テキスト ボックス 40">
            <a:extLst>
              <a:ext uri="{FF2B5EF4-FFF2-40B4-BE49-F238E27FC236}">
                <a16:creationId xmlns:a16="http://schemas.microsoft.com/office/drawing/2014/main" id="{13A74718-153F-A44E-3923-9778579D9E8F}"/>
              </a:ext>
            </a:extLst>
          </p:cNvPr>
          <p:cNvSpPr txBox="1"/>
          <p:nvPr/>
        </p:nvSpPr>
        <p:spPr>
          <a:xfrm>
            <a:off x="157455" y="5371937"/>
            <a:ext cx="1780179" cy="270756"/>
          </a:xfrm>
          <a:prstGeom prst="rect">
            <a:avLst/>
          </a:prstGeom>
          <a:noFill/>
          <a:ln w="19050">
            <a:solidFill>
              <a:schemeClr val="bg2">
                <a:lumMod val="50000"/>
              </a:schemeClr>
            </a:solidFill>
          </a:ln>
        </p:spPr>
        <p:txBody>
          <a:bodyPr wrap="square" rtlCol="0">
            <a:spAutoFit/>
          </a:bodyPr>
          <a:lstStyle/>
          <a:p>
            <a:r>
              <a:rPr lang="en-US" altLang="ja-JP" sz="1100" b="1" dirty="0">
                <a:latin typeface="BIZ UDPゴシック" panose="020B0400000000000000" pitchFamily="50" charset="-128"/>
                <a:ea typeface="BIZ UDPゴシック" panose="020B0400000000000000" pitchFamily="50" charset="-128"/>
              </a:rPr>
              <a:t>AI</a:t>
            </a:r>
            <a:r>
              <a:rPr lang="ja-JP" altLang="en-US" sz="1100" b="1" dirty="0">
                <a:latin typeface="BIZ UDPゴシック" panose="020B0400000000000000" pitchFamily="50" charset="-128"/>
                <a:ea typeface="BIZ UDPゴシック" panose="020B0400000000000000" pitchFamily="50" charset="-128"/>
              </a:rPr>
              <a:t>システム構築協力業者</a:t>
            </a:r>
          </a:p>
        </p:txBody>
      </p:sp>
      <p:sp>
        <p:nvSpPr>
          <p:cNvPr id="42" name="テキスト ボックス 41">
            <a:extLst>
              <a:ext uri="{FF2B5EF4-FFF2-40B4-BE49-F238E27FC236}">
                <a16:creationId xmlns:a16="http://schemas.microsoft.com/office/drawing/2014/main" id="{41BB0AE9-5A70-019C-9889-65225A696C31}"/>
              </a:ext>
            </a:extLst>
          </p:cNvPr>
          <p:cNvSpPr txBox="1"/>
          <p:nvPr/>
        </p:nvSpPr>
        <p:spPr>
          <a:xfrm>
            <a:off x="903045" y="5729710"/>
            <a:ext cx="2048986" cy="654025"/>
          </a:xfrm>
          <a:prstGeom prst="rect">
            <a:avLst/>
          </a:prstGeom>
          <a:noFill/>
        </p:spPr>
        <p:txBody>
          <a:bodyPr wrap="square" rtlCol="0">
            <a:spAutoFit/>
          </a:bodyPr>
          <a:lstStyle/>
          <a:p>
            <a:pPr>
              <a:lnSpc>
                <a:spcPts val="1523"/>
              </a:lnSpc>
            </a:pPr>
            <a:r>
              <a:rPr lang="en-US" altLang="ja-JP" sz="1200" b="1" dirty="0">
                <a:latin typeface="BIZ UDPゴシック" panose="020B0400000000000000" pitchFamily="50" charset="-128"/>
                <a:ea typeface="BIZ UDPゴシック" panose="020B0400000000000000" pitchFamily="50" charset="-128"/>
              </a:rPr>
              <a:t>NTT</a:t>
            </a:r>
            <a:r>
              <a:rPr lang="ja-JP" altLang="en-US" sz="1200" b="1" dirty="0">
                <a:latin typeface="BIZ UDPゴシック" panose="020B0400000000000000" pitchFamily="50" charset="-128"/>
                <a:ea typeface="BIZ UDPゴシック" panose="020B0400000000000000" pitchFamily="50" charset="-128"/>
              </a:rPr>
              <a:t>東日本</a:t>
            </a:r>
            <a:endParaRPr lang="en-US" altLang="ja-JP" sz="1200" b="1"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　▪データ分析　　</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　▪</a:t>
            </a:r>
            <a:r>
              <a:rPr lang="en-US" altLang="ja-JP" sz="800" dirty="0">
                <a:latin typeface="BIZ UDPゴシック" panose="020B0400000000000000" pitchFamily="50" charset="-128"/>
                <a:ea typeface="BIZ UDPゴシック" panose="020B0400000000000000" pitchFamily="50" charset="-128"/>
              </a:rPr>
              <a:t>AI</a:t>
            </a:r>
            <a:r>
              <a:rPr lang="ja-JP" altLang="en-US" sz="800" dirty="0">
                <a:latin typeface="BIZ UDPゴシック" panose="020B0400000000000000" pitchFamily="50" charset="-128"/>
                <a:ea typeface="BIZ UDPゴシック" panose="020B0400000000000000" pitchFamily="50" charset="-128"/>
              </a:rPr>
              <a:t>システム構築・検証　　</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　▪実証環境の構成</a:t>
            </a:r>
          </a:p>
        </p:txBody>
      </p:sp>
      <p:pic>
        <p:nvPicPr>
          <p:cNvPr id="43" name="Picture 4" descr="NTT東日本へ転職は可能?中途採用・難易度・年収は?">
            <a:extLst>
              <a:ext uri="{FF2B5EF4-FFF2-40B4-BE49-F238E27FC236}">
                <a16:creationId xmlns:a16="http://schemas.microsoft.com/office/drawing/2014/main" id="{0C23C147-FEB7-797B-EEC9-1E5AA563CA0B}"/>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9623" t="4079" r="21015" b="4321"/>
          <a:stretch/>
        </p:blipFill>
        <p:spPr bwMode="auto">
          <a:xfrm>
            <a:off x="157455" y="5731651"/>
            <a:ext cx="780700" cy="780288"/>
          </a:xfrm>
          <a:prstGeom prst="rect">
            <a:avLst/>
          </a:prstGeom>
          <a:noFill/>
          <a:extLst>
            <a:ext uri="{909E8E84-426E-40DD-AFC4-6F175D3DCCD1}">
              <a14:hiddenFill xmlns:a14="http://schemas.microsoft.com/office/drawing/2010/main">
                <a:solidFill>
                  <a:srgbClr val="FFFFFF"/>
                </a:solidFill>
              </a14:hiddenFill>
            </a:ext>
          </a:extLst>
        </p:spPr>
      </p:pic>
      <p:sp>
        <p:nvSpPr>
          <p:cNvPr id="44" name="正方形/長方形 43">
            <a:extLst>
              <a:ext uri="{FF2B5EF4-FFF2-40B4-BE49-F238E27FC236}">
                <a16:creationId xmlns:a16="http://schemas.microsoft.com/office/drawing/2014/main" id="{86D1D20E-ACD0-7D99-22AF-BF782F3CEF7B}"/>
              </a:ext>
            </a:extLst>
          </p:cNvPr>
          <p:cNvSpPr/>
          <p:nvPr/>
        </p:nvSpPr>
        <p:spPr>
          <a:xfrm>
            <a:off x="2485752" y="5400753"/>
            <a:ext cx="849868" cy="269156"/>
          </a:xfrm>
          <a:prstGeom prst="rect">
            <a:avLst/>
          </a:prstGeom>
          <a:solidFill>
            <a:srgbClr val="FF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45" name="テキスト ボックス 44">
            <a:extLst>
              <a:ext uri="{FF2B5EF4-FFF2-40B4-BE49-F238E27FC236}">
                <a16:creationId xmlns:a16="http://schemas.microsoft.com/office/drawing/2014/main" id="{8B306FBF-E7C2-407A-BBD8-4B6B716FE059}"/>
              </a:ext>
            </a:extLst>
          </p:cNvPr>
          <p:cNvSpPr txBox="1"/>
          <p:nvPr/>
        </p:nvSpPr>
        <p:spPr>
          <a:xfrm>
            <a:off x="2464370" y="5369602"/>
            <a:ext cx="849868" cy="276999"/>
          </a:xfrm>
          <a:prstGeom prst="rect">
            <a:avLst/>
          </a:prstGeom>
          <a:noFill/>
          <a:ln w="19050">
            <a:solidFill>
              <a:schemeClr val="bg2">
                <a:lumMod val="50000"/>
              </a:schemeClr>
            </a:solidFill>
          </a:ln>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対象品目</a:t>
            </a:r>
          </a:p>
        </p:txBody>
      </p:sp>
      <p:sp>
        <p:nvSpPr>
          <p:cNvPr id="46" name="テキスト ボックス 45">
            <a:extLst>
              <a:ext uri="{FF2B5EF4-FFF2-40B4-BE49-F238E27FC236}">
                <a16:creationId xmlns:a16="http://schemas.microsoft.com/office/drawing/2014/main" id="{4A8C91B1-73B8-8549-7B85-C3BD08ADEEBA}"/>
              </a:ext>
            </a:extLst>
          </p:cNvPr>
          <p:cNvSpPr txBox="1"/>
          <p:nvPr/>
        </p:nvSpPr>
        <p:spPr>
          <a:xfrm>
            <a:off x="2531419" y="5669671"/>
            <a:ext cx="2048986" cy="256930"/>
          </a:xfrm>
          <a:prstGeom prst="rect">
            <a:avLst/>
          </a:prstGeom>
          <a:noFill/>
        </p:spPr>
        <p:txBody>
          <a:bodyPr wrap="square" rtlCol="0">
            <a:spAutoFit/>
          </a:bodyPr>
          <a:lstStyle/>
          <a:p>
            <a:pPr>
              <a:lnSpc>
                <a:spcPts val="1523"/>
              </a:lnSpc>
            </a:pPr>
            <a:r>
              <a:rPr lang="ja-JP" altLang="en-US" sz="1100" b="1" dirty="0">
                <a:latin typeface="BIZ UDPゴシック" panose="020B0400000000000000" pitchFamily="50" charset="-128"/>
                <a:ea typeface="BIZ UDPゴシック" panose="020B0400000000000000" pitchFamily="50" charset="-128"/>
              </a:rPr>
              <a:t>サクレレモン等　全９品目</a:t>
            </a:r>
          </a:p>
        </p:txBody>
      </p:sp>
      <p:pic>
        <p:nvPicPr>
          <p:cNvPr id="47" name="図 46">
            <a:extLst>
              <a:ext uri="{FF2B5EF4-FFF2-40B4-BE49-F238E27FC236}">
                <a16:creationId xmlns:a16="http://schemas.microsoft.com/office/drawing/2014/main" id="{7EFAC8B7-8D6A-AEC9-BABA-4B1E1B93B7F7}"/>
              </a:ext>
            </a:extLst>
          </p:cNvPr>
          <p:cNvPicPr>
            <a:picLocks noChangeAspect="1"/>
          </p:cNvPicPr>
          <p:nvPr/>
        </p:nvPicPr>
        <p:blipFill>
          <a:blip r:embed="rId10"/>
          <a:stretch>
            <a:fillRect/>
          </a:stretch>
        </p:blipFill>
        <p:spPr>
          <a:xfrm>
            <a:off x="2648552" y="5984387"/>
            <a:ext cx="1331371" cy="539359"/>
          </a:xfrm>
          <a:prstGeom prst="rect">
            <a:avLst/>
          </a:prstGeom>
        </p:spPr>
      </p:pic>
      <p:pic>
        <p:nvPicPr>
          <p:cNvPr id="48" name="図 47">
            <a:extLst>
              <a:ext uri="{FF2B5EF4-FFF2-40B4-BE49-F238E27FC236}">
                <a16:creationId xmlns:a16="http://schemas.microsoft.com/office/drawing/2014/main" id="{B7B4651C-9789-6AE4-86CE-9F83E1FBC475}"/>
              </a:ext>
            </a:extLst>
          </p:cNvPr>
          <p:cNvPicPr>
            <a:picLocks noChangeAspect="1"/>
          </p:cNvPicPr>
          <p:nvPr/>
        </p:nvPicPr>
        <p:blipFill>
          <a:blip r:embed="rId11"/>
          <a:stretch>
            <a:fillRect/>
          </a:stretch>
        </p:blipFill>
        <p:spPr>
          <a:xfrm>
            <a:off x="2610891" y="5945310"/>
            <a:ext cx="1331371" cy="539360"/>
          </a:xfrm>
          <a:prstGeom prst="rect">
            <a:avLst/>
          </a:prstGeom>
        </p:spPr>
      </p:pic>
      <p:sp>
        <p:nvSpPr>
          <p:cNvPr id="49" name="正方形/長方形 48">
            <a:extLst>
              <a:ext uri="{FF2B5EF4-FFF2-40B4-BE49-F238E27FC236}">
                <a16:creationId xmlns:a16="http://schemas.microsoft.com/office/drawing/2014/main" id="{E5D5FEAF-90FE-16B4-A216-DFBC7943FA4B}"/>
              </a:ext>
            </a:extLst>
          </p:cNvPr>
          <p:cNvSpPr/>
          <p:nvPr/>
        </p:nvSpPr>
        <p:spPr>
          <a:xfrm>
            <a:off x="4250441" y="5396815"/>
            <a:ext cx="1470498" cy="274855"/>
          </a:xfrm>
          <a:prstGeom prst="rect">
            <a:avLst/>
          </a:prstGeom>
          <a:solidFill>
            <a:srgbClr val="FF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50" name="テキスト ボックス 49">
            <a:extLst>
              <a:ext uri="{FF2B5EF4-FFF2-40B4-BE49-F238E27FC236}">
                <a16:creationId xmlns:a16="http://schemas.microsoft.com/office/drawing/2014/main" id="{376F5F85-F4FE-AA65-A904-84489FC83384}"/>
              </a:ext>
            </a:extLst>
          </p:cNvPr>
          <p:cNvSpPr txBox="1"/>
          <p:nvPr/>
        </p:nvSpPr>
        <p:spPr>
          <a:xfrm>
            <a:off x="4217923" y="5374839"/>
            <a:ext cx="1470499" cy="276999"/>
          </a:xfrm>
          <a:prstGeom prst="rect">
            <a:avLst/>
          </a:prstGeom>
          <a:noFill/>
          <a:ln w="19050">
            <a:solidFill>
              <a:schemeClr val="bg2">
                <a:lumMod val="50000"/>
              </a:schemeClr>
            </a:solidFill>
          </a:ln>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期待される効果</a:t>
            </a:r>
          </a:p>
        </p:txBody>
      </p:sp>
      <p:sp>
        <p:nvSpPr>
          <p:cNvPr id="51" name="テキスト ボックス 50">
            <a:extLst>
              <a:ext uri="{FF2B5EF4-FFF2-40B4-BE49-F238E27FC236}">
                <a16:creationId xmlns:a16="http://schemas.microsoft.com/office/drawing/2014/main" id="{240C7E7A-31D7-81CF-7E1F-DA505DA78A3F}"/>
              </a:ext>
            </a:extLst>
          </p:cNvPr>
          <p:cNvSpPr txBox="1"/>
          <p:nvPr/>
        </p:nvSpPr>
        <p:spPr>
          <a:xfrm>
            <a:off x="4306444" y="5662619"/>
            <a:ext cx="2565644" cy="778226"/>
          </a:xfrm>
          <a:prstGeom prst="rect">
            <a:avLst/>
          </a:prstGeom>
          <a:noFill/>
        </p:spPr>
        <p:txBody>
          <a:bodyPr wrap="square" rtlCol="0">
            <a:spAutoFit/>
          </a:bodyPr>
          <a:lstStyle/>
          <a:p>
            <a:pPr>
              <a:lnSpc>
                <a:spcPct val="150000"/>
              </a:lnSpc>
            </a:pPr>
            <a:r>
              <a:rPr lang="ja-JP" altLang="en-US" sz="1050" dirty="0">
                <a:latin typeface="BIZ UDPゴシック" panose="020B0400000000000000" pitchFamily="50" charset="-128"/>
                <a:ea typeface="BIZ UDPゴシック" panose="020B0400000000000000" pitchFamily="50" charset="-128"/>
              </a:rPr>
              <a:t>・原材料段階での食品ロス削減</a:t>
            </a:r>
          </a:p>
          <a:p>
            <a:pPr>
              <a:lnSpc>
                <a:spcPct val="150000"/>
              </a:lnSpc>
            </a:pPr>
            <a:r>
              <a:rPr lang="ja-JP" altLang="en-US" sz="1050" dirty="0">
                <a:latin typeface="BIZ UDPゴシック" panose="020B0400000000000000" pitchFamily="50" charset="-128"/>
                <a:ea typeface="BIZ UDPゴシック" panose="020B0400000000000000" pitchFamily="50" charset="-128"/>
              </a:rPr>
              <a:t>・製造段階での食品ロス、製造コスト削減</a:t>
            </a:r>
          </a:p>
          <a:p>
            <a:pPr>
              <a:lnSpc>
                <a:spcPct val="150000"/>
              </a:lnSpc>
            </a:pPr>
            <a:r>
              <a:rPr lang="ja-JP" altLang="en-US" sz="1050" dirty="0">
                <a:latin typeface="BIZ UDPゴシック" panose="020B0400000000000000" pitchFamily="50" charset="-128"/>
                <a:ea typeface="BIZ UDPゴシック" panose="020B0400000000000000" pitchFamily="50" charset="-128"/>
              </a:rPr>
              <a:t>・配送段階での食品ロス、配送コスト削減</a:t>
            </a:r>
          </a:p>
        </p:txBody>
      </p:sp>
      <p:sp>
        <p:nvSpPr>
          <p:cNvPr id="56" name="角丸四角形 11">
            <a:extLst>
              <a:ext uri="{FF2B5EF4-FFF2-40B4-BE49-F238E27FC236}">
                <a16:creationId xmlns:a16="http://schemas.microsoft.com/office/drawing/2014/main" id="{4733EC5B-9C44-DA71-1887-923F58203BB7}"/>
              </a:ext>
            </a:extLst>
          </p:cNvPr>
          <p:cNvSpPr/>
          <p:nvPr/>
        </p:nvSpPr>
        <p:spPr>
          <a:xfrm>
            <a:off x="4351628" y="6981601"/>
            <a:ext cx="1077439" cy="368493"/>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ja-JP" altLang="en-US" sz="1072" b="1" dirty="0">
                <a:latin typeface="BIZ UDPゴシック" panose="020B0400000000000000" pitchFamily="50" charset="-128"/>
                <a:ea typeface="BIZ UDPゴシック" panose="020B0400000000000000" pitchFamily="50" charset="-128"/>
              </a:rPr>
              <a:t>精度向上</a:t>
            </a:r>
          </a:p>
        </p:txBody>
      </p:sp>
      <p:sp>
        <p:nvSpPr>
          <p:cNvPr id="57" name="角丸四角形 11">
            <a:extLst>
              <a:ext uri="{FF2B5EF4-FFF2-40B4-BE49-F238E27FC236}">
                <a16:creationId xmlns:a16="http://schemas.microsoft.com/office/drawing/2014/main" id="{4861FA7E-3137-DBA7-4C58-252FD7CA6274}"/>
              </a:ext>
            </a:extLst>
          </p:cNvPr>
          <p:cNvSpPr/>
          <p:nvPr/>
        </p:nvSpPr>
        <p:spPr>
          <a:xfrm>
            <a:off x="5631903" y="6993407"/>
            <a:ext cx="1077439" cy="373076"/>
          </a:xfrm>
          <a:prstGeom prst="rect">
            <a:avLst/>
          </a:prstGeom>
          <a:solidFill>
            <a:srgbClr val="FFEEEB"/>
          </a:solidFill>
          <a:ln w="12700" cap="flat" cmpd="sng" algn="ctr">
            <a:solidFill>
              <a:srgbClr val="E76363"/>
            </a:solidFill>
            <a:prstDash val="solid"/>
            <a:miter lim="800000"/>
          </a:ln>
          <a:effectLst/>
        </p:spPr>
        <p:txBody>
          <a:bodyPr rtlCol="0" anchor="ctr"/>
          <a:lstStyle/>
          <a:p>
            <a:pPr algn="ctr"/>
            <a:r>
              <a:rPr lang="ja-JP" altLang="en-US" sz="1072" b="1" dirty="0">
                <a:latin typeface="BIZ UDPゴシック" panose="020B0400000000000000" pitchFamily="50" charset="-128"/>
                <a:ea typeface="BIZ UDPゴシック" panose="020B0400000000000000" pitchFamily="50" charset="-128"/>
              </a:rPr>
              <a:t>導入</a:t>
            </a:r>
            <a:endParaRPr lang="en-US" altLang="ja-JP" sz="1072" b="1" dirty="0">
              <a:latin typeface="BIZ UDPゴシック" panose="020B0400000000000000" pitchFamily="50" charset="-128"/>
              <a:ea typeface="BIZ UDPゴシック" panose="020B0400000000000000" pitchFamily="50" charset="-128"/>
            </a:endParaRPr>
          </a:p>
        </p:txBody>
      </p:sp>
      <p:sp>
        <p:nvSpPr>
          <p:cNvPr id="58" name="角丸四角形 11">
            <a:extLst>
              <a:ext uri="{FF2B5EF4-FFF2-40B4-BE49-F238E27FC236}">
                <a16:creationId xmlns:a16="http://schemas.microsoft.com/office/drawing/2014/main" id="{3F2E3837-C5F8-7A44-4A73-F47D018DEC25}"/>
              </a:ext>
            </a:extLst>
          </p:cNvPr>
          <p:cNvSpPr/>
          <p:nvPr/>
        </p:nvSpPr>
        <p:spPr>
          <a:xfrm>
            <a:off x="138237" y="6988824"/>
            <a:ext cx="1077439" cy="373077"/>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ja-JP" altLang="en-US" sz="1072" b="1" dirty="0">
                <a:latin typeface="BIZ UDPゴシック" panose="020B0400000000000000" pitchFamily="50" charset="-128"/>
                <a:ea typeface="BIZ UDPゴシック" panose="020B0400000000000000" pitchFamily="50" charset="-128"/>
              </a:rPr>
              <a:t> 予測対象選定</a:t>
            </a:r>
            <a:endParaRPr lang="en-US" altLang="ja-JP" sz="1072" b="1" dirty="0">
              <a:latin typeface="BIZ UDPゴシック" panose="020B0400000000000000" pitchFamily="50" charset="-128"/>
              <a:ea typeface="BIZ UDPゴシック" panose="020B0400000000000000" pitchFamily="50" charset="-128"/>
            </a:endParaRPr>
          </a:p>
        </p:txBody>
      </p:sp>
      <p:sp>
        <p:nvSpPr>
          <p:cNvPr id="59" name="角丸四角形 11">
            <a:extLst>
              <a:ext uri="{FF2B5EF4-FFF2-40B4-BE49-F238E27FC236}">
                <a16:creationId xmlns:a16="http://schemas.microsoft.com/office/drawing/2014/main" id="{612091C0-BCD2-D85D-8ADC-D1CFD61A3C2D}"/>
              </a:ext>
            </a:extLst>
          </p:cNvPr>
          <p:cNvSpPr/>
          <p:nvPr/>
        </p:nvSpPr>
        <p:spPr>
          <a:xfrm>
            <a:off x="1414109" y="6984979"/>
            <a:ext cx="1077439" cy="377418"/>
          </a:xfrm>
          <a:prstGeom prst="rect">
            <a:avLst/>
          </a:prstGeom>
          <a:solidFill>
            <a:srgbClr val="FFEEEB"/>
          </a:solidFill>
          <a:ln w="12700" cap="flat" cmpd="sng" algn="ctr">
            <a:solidFill>
              <a:srgbClr val="E76363"/>
            </a:solidFill>
            <a:prstDash val="solid"/>
            <a:miter lim="800000"/>
          </a:ln>
          <a:effectLst/>
        </p:spPr>
        <p:txBody>
          <a:bodyPr rtlCol="0" anchor="ctr"/>
          <a:lstStyle/>
          <a:p>
            <a:pPr algn="ctr">
              <a:lnSpc>
                <a:spcPts val="1938"/>
              </a:lnSpc>
            </a:pPr>
            <a:r>
              <a:rPr lang="en-US" altLang="ja-JP" sz="1072" b="1" dirty="0">
                <a:latin typeface="BIZ UDPゴシック" panose="020B0400000000000000" pitchFamily="50" charset="-128"/>
                <a:ea typeface="BIZ UDPゴシック" panose="020B0400000000000000" pitchFamily="50" charset="-128"/>
              </a:rPr>
              <a:t>AI</a:t>
            </a:r>
            <a:r>
              <a:rPr lang="ja-JP" altLang="en-US" sz="1072" b="1" dirty="0">
                <a:latin typeface="BIZ UDPゴシック" panose="020B0400000000000000" pitchFamily="50" charset="-128"/>
                <a:ea typeface="BIZ UDPゴシック" panose="020B0400000000000000" pitchFamily="50" charset="-128"/>
              </a:rPr>
              <a:t>ツール選定</a:t>
            </a:r>
          </a:p>
        </p:txBody>
      </p:sp>
      <p:sp>
        <p:nvSpPr>
          <p:cNvPr id="60" name="角丸四角形 11">
            <a:extLst>
              <a:ext uri="{FF2B5EF4-FFF2-40B4-BE49-F238E27FC236}">
                <a16:creationId xmlns:a16="http://schemas.microsoft.com/office/drawing/2014/main" id="{624EF2A7-D247-2470-77DF-9E297BA5E929}"/>
              </a:ext>
            </a:extLst>
          </p:cNvPr>
          <p:cNvSpPr/>
          <p:nvPr/>
        </p:nvSpPr>
        <p:spPr>
          <a:xfrm>
            <a:off x="2689399" y="6996098"/>
            <a:ext cx="1480818" cy="365357"/>
          </a:xfrm>
          <a:prstGeom prst="rect">
            <a:avLst/>
          </a:prstGeom>
          <a:solidFill>
            <a:srgbClr val="FFEEEB"/>
          </a:solidFill>
          <a:ln w="12700" cap="flat" cmpd="sng" algn="ctr">
            <a:solidFill>
              <a:srgbClr val="E76363"/>
            </a:solidFill>
            <a:prstDash val="solid"/>
            <a:miter lim="800000"/>
          </a:ln>
          <a:effectLst/>
        </p:spPr>
        <p:txBody>
          <a:bodyPr rtlCol="0" anchor="ctr"/>
          <a:lstStyle/>
          <a:p>
            <a:pPr algn="ctr"/>
            <a:r>
              <a:rPr lang="ja-JP" altLang="en-US" sz="1072" b="1" dirty="0">
                <a:latin typeface="BIZ UDPゴシック" panose="020B0400000000000000" pitchFamily="50" charset="-128"/>
                <a:ea typeface="BIZ UDPゴシック" panose="020B0400000000000000" pitchFamily="50" charset="-128"/>
              </a:rPr>
              <a:t>データクリーニング</a:t>
            </a:r>
            <a:endParaRPr lang="en-US" altLang="ja-JP" sz="1072" b="1" dirty="0">
              <a:latin typeface="BIZ UDPゴシック" panose="020B0400000000000000" pitchFamily="50" charset="-128"/>
              <a:ea typeface="BIZ UDPゴシック" panose="020B0400000000000000" pitchFamily="50" charset="-128"/>
            </a:endParaRPr>
          </a:p>
          <a:p>
            <a:pPr algn="ctr"/>
            <a:r>
              <a:rPr lang="ja-JP" altLang="en-US" sz="1072" b="1" dirty="0">
                <a:latin typeface="BIZ UDPゴシック" panose="020B0400000000000000" pitchFamily="50" charset="-128"/>
                <a:ea typeface="BIZ UDPゴシック" panose="020B0400000000000000" pitchFamily="50" charset="-128"/>
              </a:rPr>
              <a:t>モデル作成</a:t>
            </a:r>
          </a:p>
        </p:txBody>
      </p:sp>
      <p:pic>
        <p:nvPicPr>
          <p:cNvPr id="11" name="図 10">
            <a:extLst>
              <a:ext uri="{FF2B5EF4-FFF2-40B4-BE49-F238E27FC236}">
                <a16:creationId xmlns:a16="http://schemas.microsoft.com/office/drawing/2014/main" id="{8B7AE0C7-6EB4-291E-21A4-999915A8FA2A}"/>
              </a:ext>
            </a:extLst>
          </p:cNvPr>
          <p:cNvPicPr>
            <a:picLocks noChangeAspect="1"/>
          </p:cNvPicPr>
          <p:nvPr/>
        </p:nvPicPr>
        <p:blipFill rotWithShape="1">
          <a:blip r:embed="rId12"/>
          <a:srcRect t="3043" r="2418" b="19513"/>
          <a:stretch/>
        </p:blipFill>
        <p:spPr>
          <a:xfrm>
            <a:off x="1205906" y="7464666"/>
            <a:ext cx="4911155" cy="1548743"/>
          </a:xfrm>
          <a:prstGeom prst="rect">
            <a:avLst/>
          </a:prstGeom>
        </p:spPr>
      </p:pic>
      <p:sp>
        <p:nvSpPr>
          <p:cNvPr id="14" name="テキスト ボックス 13">
            <a:extLst>
              <a:ext uri="{FF2B5EF4-FFF2-40B4-BE49-F238E27FC236}">
                <a16:creationId xmlns:a16="http://schemas.microsoft.com/office/drawing/2014/main" id="{D9E0F617-FB58-1640-17AC-B0F5BFB3F4B6}"/>
              </a:ext>
            </a:extLst>
          </p:cNvPr>
          <p:cNvSpPr txBox="1"/>
          <p:nvPr/>
        </p:nvSpPr>
        <p:spPr>
          <a:xfrm>
            <a:off x="196646" y="9029418"/>
            <a:ext cx="6496762" cy="808514"/>
          </a:xfrm>
          <a:prstGeom prst="rect">
            <a:avLst/>
          </a:prstGeom>
          <a:ln>
            <a:solidFill>
              <a:srgbClr val="B91D1D"/>
            </a:solidFill>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ja-JP" altLang="en-US" sz="1050" dirty="0">
                <a:latin typeface="BIZ UDPゴシック" panose="020B0400000000000000" pitchFamily="50" charset="-128"/>
                <a:ea typeface="BIZ UDPゴシック" panose="020B0400000000000000" pitchFamily="50" charset="-128"/>
              </a:rPr>
              <a:t>○　従来手法と比較して、全体の出荷数予測では誤差（</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）が平均して</a:t>
            </a:r>
            <a:r>
              <a:rPr lang="ja-JP" altLang="en-US" sz="1050" dirty="0">
                <a:solidFill>
                  <a:srgbClr val="FF0000"/>
                </a:solidFill>
                <a:latin typeface="BIZ UDPゴシック" panose="020B0400000000000000" pitchFamily="50" charset="-128"/>
                <a:ea typeface="BIZ UDPゴシック" panose="020B0400000000000000" pitchFamily="50" charset="-128"/>
              </a:rPr>
              <a:t>約</a:t>
            </a:r>
            <a:r>
              <a:rPr lang="en-US" altLang="ja-JP" sz="1050" dirty="0">
                <a:solidFill>
                  <a:srgbClr val="FF0000"/>
                </a:solidFill>
                <a:latin typeface="BIZ UDPゴシック" panose="020B0400000000000000" pitchFamily="50" charset="-128"/>
                <a:ea typeface="BIZ UDPゴシック" panose="020B0400000000000000" pitchFamily="50" charset="-128"/>
              </a:rPr>
              <a:t>17%</a:t>
            </a:r>
            <a:r>
              <a:rPr lang="ja-JP" altLang="en-US" sz="1050" dirty="0">
                <a:solidFill>
                  <a:srgbClr val="FF0000"/>
                </a:solidFill>
                <a:latin typeface="BIZ UDPゴシック" panose="020B0400000000000000" pitchFamily="50" charset="-128"/>
                <a:ea typeface="BIZ UDPゴシック" panose="020B0400000000000000" pitchFamily="50" charset="-128"/>
              </a:rPr>
              <a:t>低減</a:t>
            </a:r>
            <a:r>
              <a:rPr lang="ja-JP" altLang="en-US" sz="1050" dirty="0">
                <a:latin typeface="BIZ UDPゴシック" panose="020B0400000000000000" pitchFamily="50" charset="-128"/>
                <a:ea typeface="BIZ UDPゴシック" panose="020B0400000000000000" pitchFamily="50" charset="-128"/>
              </a:rPr>
              <a:t>。</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特に需要が高まる７月中旬から９月頭にかけては、より精度が高い結果が得られた。　　　　　　　　　　　　　</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a:t>
            </a:r>
            <a:r>
              <a:rPr lang="ja-JP" altLang="en-US" sz="1050" dirty="0">
                <a:solidFill>
                  <a:srgbClr val="C00000"/>
                </a:solidFill>
                <a:latin typeface="BIZ UDPゴシック" panose="020B0400000000000000" pitchFamily="50" charset="-128"/>
                <a:ea typeface="BIZ UDPゴシック" panose="020B0400000000000000" pitchFamily="50" charset="-128"/>
              </a:rPr>
              <a:t>短期の検証かつ「気象情報」と「過去実績」のみのデータで予測した数値であり、イベント情報や大規模な卸先の予定等をデータ化し、入力できればより精度の向上が見込まれる。　</a:t>
            </a:r>
            <a:r>
              <a:rPr lang="ja-JP" altLang="en-US" sz="1050" dirty="0">
                <a:latin typeface="BIZ UDPゴシック" panose="020B0400000000000000" pitchFamily="50" charset="-128"/>
                <a:ea typeface="BIZ UDPゴシック" panose="020B0400000000000000" pitchFamily="50" charset="-128"/>
              </a:rPr>
              <a:t>　　　　　　　　　　　　</a:t>
            </a:r>
            <a:r>
              <a:rPr lang="ja-JP" altLang="en-US" sz="750" dirty="0">
                <a:latin typeface="BIZ UDPゴシック" panose="020B0400000000000000" pitchFamily="50" charset="-128"/>
                <a:ea typeface="BIZ UDPゴシック" panose="020B0400000000000000" pitchFamily="50" charset="-128"/>
              </a:rPr>
              <a:t>　（</a:t>
            </a:r>
            <a:r>
              <a:rPr lang="en-US" altLang="ja-JP" sz="750" dirty="0">
                <a:latin typeface="BIZ UDPゴシック" panose="020B0400000000000000" pitchFamily="50" charset="-128"/>
                <a:ea typeface="BIZ UDPゴシック" panose="020B0400000000000000" pitchFamily="50" charset="-128"/>
              </a:rPr>
              <a:t>※</a:t>
            </a:r>
            <a:r>
              <a:rPr lang="ja-JP" altLang="en-US" sz="750" dirty="0">
                <a:latin typeface="BIZ UDPゴシック" panose="020B0400000000000000" pitchFamily="50" charset="-128"/>
                <a:ea typeface="BIZ UDPゴシック" panose="020B0400000000000000" pitchFamily="50" charset="-128"/>
              </a:rPr>
              <a:t>）平均絶対誤差　　</a:t>
            </a:r>
          </a:p>
        </p:txBody>
      </p:sp>
      <p:cxnSp>
        <p:nvCxnSpPr>
          <p:cNvPr id="18" name="直線コネクタ 17">
            <a:extLst>
              <a:ext uri="{FF2B5EF4-FFF2-40B4-BE49-F238E27FC236}">
                <a16:creationId xmlns:a16="http://schemas.microsoft.com/office/drawing/2014/main" id="{75E84157-1F30-CB53-8431-A159B95DA528}"/>
              </a:ext>
            </a:extLst>
          </p:cNvPr>
          <p:cNvCxnSpPr>
            <a:cxnSpLocks/>
          </p:cNvCxnSpPr>
          <p:nvPr/>
        </p:nvCxnSpPr>
        <p:spPr>
          <a:xfrm flipV="1">
            <a:off x="3228188" y="7574935"/>
            <a:ext cx="0" cy="1338544"/>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123325D2-DDD3-D432-48C0-8F84049B6BB7}"/>
              </a:ext>
            </a:extLst>
          </p:cNvPr>
          <p:cNvCxnSpPr>
            <a:cxnSpLocks/>
          </p:cNvCxnSpPr>
          <p:nvPr/>
        </p:nvCxnSpPr>
        <p:spPr>
          <a:xfrm flipH="1" flipV="1">
            <a:off x="5048354" y="7601225"/>
            <a:ext cx="25670" cy="1312254"/>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1CA185AC-518E-3AA6-FE3A-6E6F192D1F6D}"/>
              </a:ext>
            </a:extLst>
          </p:cNvPr>
          <p:cNvSpPr txBox="1"/>
          <p:nvPr/>
        </p:nvSpPr>
        <p:spPr>
          <a:xfrm>
            <a:off x="16019" y="344077"/>
            <a:ext cx="3926243"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事業系食品ロス削減対策実証事業の概要</a:t>
            </a:r>
          </a:p>
        </p:txBody>
      </p:sp>
      <p:sp>
        <p:nvSpPr>
          <p:cNvPr id="79" name="矢印: 五方向 78">
            <a:extLst>
              <a:ext uri="{FF2B5EF4-FFF2-40B4-BE49-F238E27FC236}">
                <a16:creationId xmlns:a16="http://schemas.microsoft.com/office/drawing/2014/main" id="{A2AF39E5-58F8-920A-A0D8-91239DFCD1E6}"/>
              </a:ext>
            </a:extLst>
          </p:cNvPr>
          <p:cNvSpPr/>
          <p:nvPr/>
        </p:nvSpPr>
        <p:spPr>
          <a:xfrm>
            <a:off x="20062" y="340362"/>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0" name="テキスト ボックス 79">
            <a:extLst>
              <a:ext uri="{FF2B5EF4-FFF2-40B4-BE49-F238E27FC236}">
                <a16:creationId xmlns:a16="http://schemas.microsoft.com/office/drawing/2014/main" id="{A719D9D9-821A-176B-BB30-CC0E86840631}"/>
              </a:ext>
            </a:extLst>
          </p:cNvPr>
          <p:cNvSpPr txBox="1"/>
          <p:nvPr/>
        </p:nvSpPr>
        <p:spPr>
          <a:xfrm>
            <a:off x="-17943" y="328085"/>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１</a:t>
            </a:r>
          </a:p>
        </p:txBody>
      </p:sp>
      <p:sp>
        <p:nvSpPr>
          <p:cNvPr id="81" name="テキスト ボックス 80">
            <a:extLst>
              <a:ext uri="{FF2B5EF4-FFF2-40B4-BE49-F238E27FC236}">
                <a16:creationId xmlns:a16="http://schemas.microsoft.com/office/drawing/2014/main" id="{9E7A5AB7-E01F-E882-C39A-410946326587}"/>
              </a:ext>
            </a:extLst>
          </p:cNvPr>
          <p:cNvSpPr txBox="1"/>
          <p:nvPr/>
        </p:nvSpPr>
        <p:spPr>
          <a:xfrm>
            <a:off x="16019" y="1464740"/>
            <a:ext cx="2249842"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対象業種・協力業者</a:t>
            </a:r>
          </a:p>
        </p:txBody>
      </p:sp>
      <p:sp>
        <p:nvSpPr>
          <p:cNvPr id="82" name="テキスト ボックス 81">
            <a:extLst>
              <a:ext uri="{FF2B5EF4-FFF2-40B4-BE49-F238E27FC236}">
                <a16:creationId xmlns:a16="http://schemas.microsoft.com/office/drawing/2014/main" id="{292290BC-5AB9-852F-44E7-9D4437A7EAE9}"/>
              </a:ext>
            </a:extLst>
          </p:cNvPr>
          <p:cNvSpPr txBox="1"/>
          <p:nvPr/>
        </p:nvSpPr>
        <p:spPr>
          <a:xfrm>
            <a:off x="160288" y="1473953"/>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１</a:t>
            </a:r>
          </a:p>
        </p:txBody>
      </p:sp>
      <p:sp>
        <p:nvSpPr>
          <p:cNvPr id="83" name="矢印: 五方向 82">
            <a:extLst>
              <a:ext uri="{FF2B5EF4-FFF2-40B4-BE49-F238E27FC236}">
                <a16:creationId xmlns:a16="http://schemas.microsoft.com/office/drawing/2014/main" id="{AA2D1B5A-1376-49EF-EE2E-2273BEE78FD8}"/>
              </a:ext>
            </a:extLst>
          </p:cNvPr>
          <p:cNvSpPr/>
          <p:nvPr/>
        </p:nvSpPr>
        <p:spPr>
          <a:xfrm>
            <a:off x="29562" y="6597335"/>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4" name="矢印: 五方向 83">
            <a:extLst>
              <a:ext uri="{FF2B5EF4-FFF2-40B4-BE49-F238E27FC236}">
                <a16:creationId xmlns:a16="http://schemas.microsoft.com/office/drawing/2014/main" id="{4505A050-FDE6-8CC0-FA14-AB988A32EADF}"/>
              </a:ext>
            </a:extLst>
          </p:cNvPr>
          <p:cNvSpPr/>
          <p:nvPr/>
        </p:nvSpPr>
        <p:spPr>
          <a:xfrm>
            <a:off x="16019" y="1468695"/>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5" name="テキスト ボックス 84">
            <a:extLst>
              <a:ext uri="{FF2B5EF4-FFF2-40B4-BE49-F238E27FC236}">
                <a16:creationId xmlns:a16="http://schemas.microsoft.com/office/drawing/2014/main" id="{278AD528-6D07-B16D-EC29-594F37E5A1F7}"/>
              </a:ext>
            </a:extLst>
          </p:cNvPr>
          <p:cNvSpPr txBox="1"/>
          <p:nvPr/>
        </p:nvSpPr>
        <p:spPr>
          <a:xfrm>
            <a:off x="-26967" y="1458336"/>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２</a:t>
            </a:r>
          </a:p>
        </p:txBody>
      </p:sp>
      <p:sp>
        <p:nvSpPr>
          <p:cNvPr id="86" name="テキスト ボックス 85">
            <a:extLst>
              <a:ext uri="{FF2B5EF4-FFF2-40B4-BE49-F238E27FC236}">
                <a16:creationId xmlns:a16="http://schemas.microsoft.com/office/drawing/2014/main" id="{24B0BC9C-B759-D695-A3A2-FED8904944FD}"/>
              </a:ext>
            </a:extLst>
          </p:cNvPr>
          <p:cNvSpPr txBox="1"/>
          <p:nvPr/>
        </p:nvSpPr>
        <p:spPr>
          <a:xfrm>
            <a:off x="16019" y="3042201"/>
            <a:ext cx="1936871"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実証事業の手法</a:t>
            </a:r>
          </a:p>
        </p:txBody>
      </p:sp>
      <p:sp>
        <p:nvSpPr>
          <p:cNvPr id="88" name="矢印: 五方向 87">
            <a:extLst>
              <a:ext uri="{FF2B5EF4-FFF2-40B4-BE49-F238E27FC236}">
                <a16:creationId xmlns:a16="http://schemas.microsoft.com/office/drawing/2014/main" id="{ADA32656-A0D3-2F91-80C9-A5AD150FB73D}"/>
              </a:ext>
            </a:extLst>
          </p:cNvPr>
          <p:cNvSpPr/>
          <p:nvPr/>
        </p:nvSpPr>
        <p:spPr>
          <a:xfrm>
            <a:off x="16019" y="3039812"/>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7" name="テキスト ボックス 86">
            <a:extLst>
              <a:ext uri="{FF2B5EF4-FFF2-40B4-BE49-F238E27FC236}">
                <a16:creationId xmlns:a16="http://schemas.microsoft.com/office/drawing/2014/main" id="{3D59FF43-3BF4-CD1C-1394-10B96552367D}"/>
              </a:ext>
            </a:extLst>
          </p:cNvPr>
          <p:cNvSpPr txBox="1"/>
          <p:nvPr/>
        </p:nvSpPr>
        <p:spPr>
          <a:xfrm>
            <a:off x="-26968" y="3032253"/>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３</a:t>
            </a:r>
          </a:p>
        </p:txBody>
      </p:sp>
      <p:sp>
        <p:nvSpPr>
          <p:cNvPr id="89" name="テキスト ボックス 88">
            <a:extLst>
              <a:ext uri="{FF2B5EF4-FFF2-40B4-BE49-F238E27FC236}">
                <a16:creationId xmlns:a16="http://schemas.microsoft.com/office/drawing/2014/main" id="{DAFB6CC9-907E-2BC8-3C73-FFC9EC80BE87}"/>
              </a:ext>
            </a:extLst>
          </p:cNvPr>
          <p:cNvSpPr txBox="1"/>
          <p:nvPr/>
        </p:nvSpPr>
        <p:spPr>
          <a:xfrm>
            <a:off x="19628" y="3894520"/>
            <a:ext cx="1948172"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プログラム概要</a:t>
            </a:r>
          </a:p>
        </p:txBody>
      </p:sp>
      <p:sp>
        <p:nvSpPr>
          <p:cNvPr id="91" name="矢印: 五方向 90">
            <a:extLst>
              <a:ext uri="{FF2B5EF4-FFF2-40B4-BE49-F238E27FC236}">
                <a16:creationId xmlns:a16="http://schemas.microsoft.com/office/drawing/2014/main" id="{48489F6C-0103-7D75-75A2-E610157D11E2}"/>
              </a:ext>
            </a:extLst>
          </p:cNvPr>
          <p:cNvSpPr/>
          <p:nvPr/>
        </p:nvSpPr>
        <p:spPr>
          <a:xfrm>
            <a:off x="20061" y="3886069"/>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90" name="テキスト ボックス 89">
            <a:extLst>
              <a:ext uri="{FF2B5EF4-FFF2-40B4-BE49-F238E27FC236}">
                <a16:creationId xmlns:a16="http://schemas.microsoft.com/office/drawing/2014/main" id="{732DB1CA-DDB9-76A0-A62A-CB1E2E19C54D}"/>
              </a:ext>
            </a:extLst>
          </p:cNvPr>
          <p:cNvSpPr txBox="1"/>
          <p:nvPr/>
        </p:nvSpPr>
        <p:spPr>
          <a:xfrm>
            <a:off x="-17943" y="3891251"/>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４</a:t>
            </a:r>
          </a:p>
        </p:txBody>
      </p:sp>
      <p:sp>
        <p:nvSpPr>
          <p:cNvPr id="92" name="テキスト ボックス 91">
            <a:extLst>
              <a:ext uri="{FF2B5EF4-FFF2-40B4-BE49-F238E27FC236}">
                <a16:creationId xmlns:a16="http://schemas.microsoft.com/office/drawing/2014/main" id="{FE545C2F-4B5F-068B-D8F7-BA3042CEB414}"/>
              </a:ext>
            </a:extLst>
          </p:cNvPr>
          <p:cNvSpPr txBox="1"/>
          <p:nvPr/>
        </p:nvSpPr>
        <p:spPr>
          <a:xfrm>
            <a:off x="16019" y="6598785"/>
            <a:ext cx="4694260"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本実証事業における</a:t>
            </a:r>
            <a:r>
              <a:rPr lang="en-US" altLang="ja-JP" sz="1400" b="1" dirty="0">
                <a:latin typeface="BIZ UDPゴシック" panose="020B0400000000000000" pitchFamily="50" charset="-128"/>
                <a:ea typeface="BIZ UDPゴシック" panose="020B0400000000000000" pitchFamily="50" charset="-128"/>
              </a:rPr>
              <a:t>AI</a:t>
            </a:r>
            <a:r>
              <a:rPr lang="ja-JP" altLang="en-US" sz="1400" b="1" dirty="0">
                <a:latin typeface="BIZ UDPゴシック" panose="020B0400000000000000" pitchFamily="50" charset="-128"/>
                <a:ea typeface="BIZ UDPゴシック" panose="020B0400000000000000" pitchFamily="50" charset="-128"/>
              </a:rPr>
              <a:t>需要予測システム導入の工程</a:t>
            </a:r>
          </a:p>
        </p:txBody>
      </p:sp>
      <p:sp>
        <p:nvSpPr>
          <p:cNvPr id="93" name="テキスト ボックス 92">
            <a:extLst>
              <a:ext uri="{FF2B5EF4-FFF2-40B4-BE49-F238E27FC236}">
                <a16:creationId xmlns:a16="http://schemas.microsoft.com/office/drawing/2014/main" id="{509B6CAD-7764-56EE-179F-A725FF83B5C1}"/>
              </a:ext>
            </a:extLst>
          </p:cNvPr>
          <p:cNvSpPr txBox="1"/>
          <p:nvPr/>
        </p:nvSpPr>
        <p:spPr>
          <a:xfrm>
            <a:off x="-26969" y="6598785"/>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５</a:t>
            </a:r>
          </a:p>
        </p:txBody>
      </p:sp>
      <p:sp>
        <p:nvSpPr>
          <p:cNvPr id="94" name="矢印: 五方向 93">
            <a:extLst>
              <a:ext uri="{FF2B5EF4-FFF2-40B4-BE49-F238E27FC236}">
                <a16:creationId xmlns:a16="http://schemas.microsoft.com/office/drawing/2014/main" id="{8C15CE6F-93C0-0FAF-E1D3-A062D1EEBDD9}"/>
              </a:ext>
            </a:extLst>
          </p:cNvPr>
          <p:cNvSpPr/>
          <p:nvPr/>
        </p:nvSpPr>
        <p:spPr>
          <a:xfrm>
            <a:off x="29562" y="7452884"/>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5" name="テキスト ボックス 94">
            <a:extLst>
              <a:ext uri="{FF2B5EF4-FFF2-40B4-BE49-F238E27FC236}">
                <a16:creationId xmlns:a16="http://schemas.microsoft.com/office/drawing/2014/main" id="{3DCB6383-68D3-D110-8843-48485BE81CC9}"/>
              </a:ext>
            </a:extLst>
          </p:cNvPr>
          <p:cNvSpPr txBox="1"/>
          <p:nvPr/>
        </p:nvSpPr>
        <p:spPr>
          <a:xfrm>
            <a:off x="16019" y="7447337"/>
            <a:ext cx="1077439"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結果</a:t>
            </a:r>
          </a:p>
        </p:txBody>
      </p:sp>
      <p:sp>
        <p:nvSpPr>
          <p:cNvPr id="96" name="テキスト ボックス 95">
            <a:extLst>
              <a:ext uri="{FF2B5EF4-FFF2-40B4-BE49-F238E27FC236}">
                <a16:creationId xmlns:a16="http://schemas.microsoft.com/office/drawing/2014/main" id="{6F2B9FD5-1A89-9055-15B9-E9EEFC6DDF1A}"/>
              </a:ext>
            </a:extLst>
          </p:cNvPr>
          <p:cNvSpPr txBox="1"/>
          <p:nvPr/>
        </p:nvSpPr>
        <p:spPr>
          <a:xfrm>
            <a:off x="-26970" y="7447337"/>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６</a:t>
            </a:r>
          </a:p>
        </p:txBody>
      </p:sp>
      <p:sp>
        <p:nvSpPr>
          <p:cNvPr id="2" name="正方形/長方形 1">
            <a:extLst>
              <a:ext uri="{FF2B5EF4-FFF2-40B4-BE49-F238E27FC236}">
                <a16:creationId xmlns:a16="http://schemas.microsoft.com/office/drawing/2014/main" id="{85B780D1-47EC-76A4-AF30-5317D1C36757}"/>
              </a:ext>
            </a:extLst>
          </p:cNvPr>
          <p:cNvSpPr/>
          <p:nvPr/>
        </p:nvSpPr>
        <p:spPr>
          <a:xfrm>
            <a:off x="1216258" y="7138952"/>
            <a:ext cx="204962" cy="93497"/>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5" name="正方形/長方形 4">
            <a:extLst>
              <a:ext uri="{FF2B5EF4-FFF2-40B4-BE49-F238E27FC236}">
                <a16:creationId xmlns:a16="http://schemas.microsoft.com/office/drawing/2014/main" id="{50D1F148-8BC3-1D1D-5B8E-A0B9B8FDA916}"/>
              </a:ext>
            </a:extLst>
          </p:cNvPr>
          <p:cNvSpPr/>
          <p:nvPr/>
        </p:nvSpPr>
        <p:spPr>
          <a:xfrm>
            <a:off x="2487775" y="7140624"/>
            <a:ext cx="201624" cy="82378"/>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9" name="正方形/長方形 8">
            <a:extLst>
              <a:ext uri="{FF2B5EF4-FFF2-40B4-BE49-F238E27FC236}">
                <a16:creationId xmlns:a16="http://schemas.microsoft.com/office/drawing/2014/main" id="{8BC31DC1-C5DC-C952-A61D-F6F108B4EF58}"/>
              </a:ext>
            </a:extLst>
          </p:cNvPr>
          <p:cNvSpPr/>
          <p:nvPr/>
        </p:nvSpPr>
        <p:spPr>
          <a:xfrm>
            <a:off x="4171111" y="7133873"/>
            <a:ext cx="180465" cy="89129"/>
          </a:xfrm>
          <a:prstGeom prst="rect">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
        <p:nvSpPr>
          <p:cNvPr id="10" name="矢印: 下 9">
            <a:extLst>
              <a:ext uri="{FF2B5EF4-FFF2-40B4-BE49-F238E27FC236}">
                <a16:creationId xmlns:a16="http://schemas.microsoft.com/office/drawing/2014/main" id="{9D9F1AB3-46D2-7340-FF18-0859EDDA5A40}"/>
              </a:ext>
            </a:extLst>
          </p:cNvPr>
          <p:cNvSpPr/>
          <p:nvPr/>
        </p:nvSpPr>
        <p:spPr>
          <a:xfrm rot="16200000">
            <a:off x="5441768" y="7090811"/>
            <a:ext cx="194758" cy="198252"/>
          </a:xfrm>
          <a:prstGeom prst="downArrow">
            <a:avLst>
              <a:gd name="adj1" fmla="val 39859"/>
              <a:gd name="adj2" fmla="val 54430"/>
            </a:avLst>
          </a:prstGeom>
          <a:solidFill>
            <a:srgbClr val="B9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5"/>
          </a:p>
        </p:txBody>
      </p:sp>
    </p:spTree>
    <p:extLst>
      <p:ext uri="{BB962C8B-B14F-4D97-AF65-F5344CB8AC3E}">
        <p14:creationId xmlns:p14="http://schemas.microsoft.com/office/powerpoint/2010/main" val="274970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角丸四角形 11">
            <a:extLst>
              <a:ext uri="{FF2B5EF4-FFF2-40B4-BE49-F238E27FC236}">
                <a16:creationId xmlns:a16="http://schemas.microsoft.com/office/drawing/2014/main" id="{8AA784AB-3138-24E4-6FAD-0A6E6C0BF383}"/>
              </a:ext>
            </a:extLst>
          </p:cNvPr>
          <p:cNvSpPr/>
          <p:nvPr/>
        </p:nvSpPr>
        <p:spPr>
          <a:xfrm>
            <a:off x="65242" y="415508"/>
            <a:ext cx="328653" cy="3271648"/>
          </a:xfrm>
          <a:prstGeom prst="roundRect">
            <a:avLst>
              <a:gd name="adj" fmla="val 7247"/>
            </a:avLst>
          </a:prstGeom>
          <a:solidFill>
            <a:srgbClr val="E76363"/>
          </a:solidFill>
          <a:ln w="12700" cap="flat" cmpd="sng" algn="ctr">
            <a:noFill/>
            <a:prstDash val="solid"/>
            <a:miter lim="800000"/>
          </a:ln>
          <a:effectLst/>
        </p:spPr>
        <p:txBody>
          <a:bodyPr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経営上の効果</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2" name="表 2">
            <a:extLst>
              <a:ext uri="{FF2B5EF4-FFF2-40B4-BE49-F238E27FC236}">
                <a16:creationId xmlns:a16="http://schemas.microsoft.com/office/drawing/2014/main" id="{84151FA0-6B5C-2B34-3880-ADF748EEA8B6}"/>
              </a:ext>
            </a:extLst>
          </p:cNvPr>
          <p:cNvGraphicFramePr>
            <a:graphicFrameLocks noGrp="1"/>
          </p:cNvGraphicFramePr>
          <p:nvPr>
            <p:extLst>
              <p:ext uri="{D42A27DB-BD31-4B8C-83A1-F6EECF244321}">
                <p14:modId xmlns:p14="http://schemas.microsoft.com/office/powerpoint/2010/main" val="2996659909"/>
              </p:ext>
            </p:extLst>
          </p:nvPr>
        </p:nvGraphicFramePr>
        <p:xfrm>
          <a:off x="431000" y="680510"/>
          <a:ext cx="6323262" cy="3009900"/>
        </p:xfrm>
        <a:graphic>
          <a:graphicData uri="http://schemas.openxmlformats.org/drawingml/2006/table">
            <a:tbl>
              <a:tblPr firstCol="1" bandRow="1">
                <a:tableStyleId>{5C22544A-7EE6-4342-B048-85BDC9FD1C3A}</a:tableStyleId>
              </a:tblPr>
              <a:tblGrid>
                <a:gridCol w="786054">
                  <a:extLst>
                    <a:ext uri="{9D8B030D-6E8A-4147-A177-3AD203B41FA5}">
                      <a16:colId xmlns:a16="http://schemas.microsoft.com/office/drawing/2014/main" val="2019640858"/>
                    </a:ext>
                  </a:extLst>
                </a:gridCol>
                <a:gridCol w="2318626">
                  <a:extLst>
                    <a:ext uri="{9D8B030D-6E8A-4147-A177-3AD203B41FA5}">
                      <a16:colId xmlns:a16="http://schemas.microsoft.com/office/drawing/2014/main" val="3158550790"/>
                    </a:ext>
                  </a:extLst>
                </a:gridCol>
                <a:gridCol w="3218582">
                  <a:extLst>
                    <a:ext uri="{9D8B030D-6E8A-4147-A177-3AD203B41FA5}">
                      <a16:colId xmlns:a16="http://schemas.microsoft.com/office/drawing/2014/main" val="394372082"/>
                    </a:ext>
                  </a:extLst>
                </a:gridCol>
              </a:tblGrid>
              <a:tr h="412989">
                <a:tc>
                  <a:txBody>
                    <a:bodyPr/>
                    <a:lstStyle/>
                    <a:p>
                      <a:pPr algn="ctr">
                        <a:lnSpc>
                          <a:spcPct val="100000"/>
                        </a:lnSpc>
                      </a:pPr>
                      <a:r>
                        <a:rPr kumimoji="1" lang="ja-JP" altLang="en-US" sz="1100" dirty="0"/>
                        <a:t>物流の</a:t>
                      </a:r>
                      <a:endParaRPr kumimoji="1" lang="en-US" altLang="ja-JP" sz="1100" dirty="0"/>
                    </a:p>
                    <a:p>
                      <a:pPr algn="ctr">
                        <a:lnSpc>
                          <a:spcPct val="100000"/>
                        </a:lnSpc>
                      </a:pPr>
                      <a:r>
                        <a:rPr kumimoji="1" lang="ja-JP" altLang="en-US" sz="1100" dirty="0"/>
                        <a:t>改善</a:t>
                      </a:r>
                    </a:p>
                  </a:txBody>
                  <a:tcPr anchor="ct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商品出荷後の在庫再調整（横持）の際に発生する営業倉庫間の再配送費用</a:t>
                      </a:r>
                    </a:p>
                  </a:txBody>
                  <a:tcPr>
                    <a:solidFill>
                      <a:schemeClr val="accent6">
                        <a:lumMod val="20000"/>
                        <a:lumOff val="80000"/>
                      </a:schemeClr>
                    </a:solidFill>
                  </a:tcPr>
                </a:tc>
                <a:tc>
                  <a:txBody>
                    <a:bodyPr/>
                    <a:lstStyle/>
                    <a:p>
                      <a:r>
                        <a:rPr kumimoji="1" lang="en-US" altLang="ja-JP" sz="1050" b="0" dirty="0">
                          <a:latin typeface="BIZ UDPゴシック" panose="020B0400000000000000" pitchFamily="50" charset="-128"/>
                          <a:ea typeface="BIZ UDPゴシック" panose="020B0400000000000000" pitchFamily="50" charset="-128"/>
                        </a:rPr>
                        <a:t>【</a:t>
                      </a:r>
                      <a:r>
                        <a:rPr kumimoji="1" lang="ja-JP" altLang="en-US" sz="1050" b="0" dirty="0">
                          <a:latin typeface="BIZ UDPゴシック" panose="020B0400000000000000" pitchFamily="50" charset="-128"/>
                          <a:ea typeface="BIZ UDPゴシック" panose="020B0400000000000000" pitchFamily="50" charset="-128"/>
                        </a:rPr>
                        <a:t>出荷後に支店間で在庫調整が必要となった割合</a:t>
                      </a:r>
                      <a:r>
                        <a:rPr kumimoji="1" lang="en-US" altLang="ja-JP" sz="1050" b="0" dirty="0">
                          <a:latin typeface="BIZ UDPゴシック" panose="020B0400000000000000" pitchFamily="50" charset="-128"/>
                          <a:ea typeface="BIZ UDPゴシック" panose="020B0400000000000000" pitchFamily="50" charset="-128"/>
                        </a:rPr>
                        <a:t>】</a:t>
                      </a:r>
                      <a:endParaRPr lang="en-US" altLang="ja-JP" sz="1050" b="0" dirty="0">
                        <a:latin typeface="BIZ UDPゴシック" panose="020B0400000000000000" pitchFamily="50" charset="-128"/>
                        <a:ea typeface="BIZ UDPゴシック" panose="020B0400000000000000" pitchFamily="50" charset="-128"/>
                      </a:endParaRPr>
                    </a:p>
                    <a:p>
                      <a:r>
                        <a:rPr kumimoji="1" lang="ja-JP" altLang="en-US" sz="1050" b="0" dirty="0">
                          <a:latin typeface="BIZ UDPゴシック" panose="020B0400000000000000" pitchFamily="50" charset="-128"/>
                          <a:ea typeface="BIZ UDPゴシック" panose="020B0400000000000000" pitchFamily="50" charset="-128"/>
                        </a:rPr>
                        <a:t>　従来の手法 </a:t>
                      </a:r>
                      <a:r>
                        <a:rPr kumimoji="1" lang="en-US" altLang="ja-JP" sz="1050" b="0" dirty="0">
                          <a:latin typeface="BIZ UDPゴシック" panose="020B0400000000000000" pitchFamily="50" charset="-128"/>
                          <a:ea typeface="BIZ UDPゴシック" panose="020B0400000000000000" pitchFamily="50" charset="-128"/>
                        </a:rPr>
                        <a:t>…</a:t>
                      </a:r>
                      <a:r>
                        <a:rPr kumimoji="1" lang="ja-JP" altLang="en-US" sz="1050" b="0" dirty="0">
                          <a:latin typeface="BIZ UDPゴシック" panose="020B0400000000000000" pitchFamily="50" charset="-128"/>
                          <a:ea typeface="BIZ UDPゴシック" panose="020B0400000000000000" pitchFamily="50" charset="-128"/>
                        </a:rPr>
                        <a:t>５．２％</a:t>
                      </a:r>
                      <a:endParaRPr kumimoji="1" lang="en-US" altLang="ja-JP" sz="1050" b="0" dirty="0">
                        <a:latin typeface="BIZ UDPゴシック" panose="020B0400000000000000" pitchFamily="50" charset="-128"/>
                        <a:ea typeface="BIZ UDPゴシック" panose="020B0400000000000000" pitchFamily="50" charset="-128"/>
                      </a:endParaRPr>
                    </a:p>
                    <a:p>
                      <a:r>
                        <a:rPr lang="en-US" altLang="ja-JP" sz="1050" b="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AI</a:t>
                      </a:r>
                      <a:r>
                        <a:rPr kumimoji="1" lang="ja-JP" altLang="en-US" sz="1050" b="0" dirty="0">
                          <a:solidFill>
                            <a:schemeClr val="tx1"/>
                          </a:solidFill>
                          <a:latin typeface="BIZ UDPゴシック" panose="020B0400000000000000" pitchFamily="50" charset="-128"/>
                          <a:ea typeface="BIZ UDPゴシック" panose="020B0400000000000000" pitchFamily="50" charset="-128"/>
                        </a:rPr>
                        <a:t>予測       </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…3.4</a:t>
                      </a:r>
                      <a:r>
                        <a:rPr kumimoji="1" lang="ja-JP" altLang="en-US" sz="1050" b="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b="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b="0" dirty="0">
                          <a:solidFill>
                            <a:srgbClr val="FF0000"/>
                          </a:solidFill>
                          <a:latin typeface="BIZ UDPゴシック" panose="020B0400000000000000" pitchFamily="50" charset="-128"/>
                          <a:ea typeface="BIZ UDPゴシック" panose="020B0400000000000000" pitchFamily="50" charset="-128"/>
                        </a:rPr>
                        <a:t>１．８％改善</a:t>
                      </a:r>
                      <a:endParaRPr kumimoji="1" lang="en-US" altLang="ja-JP" sz="1050" b="0" dirty="0">
                        <a:solidFill>
                          <a:srgbClr val="FF0000"/>
                        </a:solidFill>
                      </a:endParaRPr>
                    </a:p>
                    <a:p>
                      <a:r>
                        <a:rPr kumimoji="1" lang="ja-JP" altLang="en-US" sz="1050" dirty="0">
                          <a:solidFill>
                            <a:srgbClr val="FF0000"/>
                          </a:solidFill>
                          <a:latin typeface="BIZ UDPゴシック" panose="020B0400000000000000" pitchFamily="50" charset="-128"/>
                          <a:ea typeface="BIZ UDPゴシック" panose="020B0400000000000000" pitchFamily="50" charset="-128"/>
                        </a:rPr>
                        <a:t>⇒</a:t>
                      </a:r>
                      <a:r>
                        <a:rPr kumimoji="1" lang="en-US" altLang="ja-JP" sz="1050" dirty="0">
                          <a:solidFill>
                            <a:srgbClr val="FF0000"/>
                          </a:solidFill>
                          <a:latin typeface="BIZ UDPゴシック" panose="020B0400000000000000" pitchFamily="50" charset="-128"/>
                          <a:ea typeface="BIZ UDPゴシック" panose="020B0400000000000000" pitchFamily="50" charset="-128"/>
                        </a:rPr>
                        <a:t>10t</a:t>
                      </a:r>
                      <a:r>
                        <a:rPr kumimoji="1" lang="ja-JP" altLang="en-US" sz="1050" dirty="0">
                          <a:solidFill>
                            <a:srgbClr val="FF0000"/>
                          </a:solidFill>
                          <a:latin typeface="BIZ UDPゴシック" panose="020B0400000000000000" pitchFamily="50" charset="-128"/>
                          <a:ea typeface="BIZ UDPゴシック" panose="020B0400000000000000" pitchFamily="50" charset="-128"/>
                        </a:rPr>
                        <a:t>トラック９台分</a:t>
                      </a:r>
                      <a:r>
                        <a:rPr kumimoji="1" lang="ja-JP" altLang="en-US" sz="1050" dirty="0">
                          <a:latin typeface="BIZ UDPゴシック" panose="020B0400000000000000" pitchFamily="50" charset="-128"/>
                          <a:ea typeface="BIZ UDPゴシック" panose="020B0400000000000000" pitchFamily="50" charset="-128"/>
                        </a:rPr>
                        <a:t>の削減</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solidFill>
                            <a:srgbClr val="FF0000"/>
                          </a:solidFill>
                          <a:latin typeface="BIZ UDPゴシック" panose="020B0400000000000000" pitchFamily="50" charset="-128"/>
                          <a:ea typeface="BIZ UDPゴシック" panose="020B0400000000000000" pitchFamily="50" charset="-128"/>
                        </a:rPr>
                        <a:t>　　＝約</a:t>
                      </a:r>
                      <a:r>
                        <a:rPr kumimoji="1" lang="en-US" altLang="ja-JP" sz="1050" dirty="0">
                          <a:solidFill>
                            <a:srgbClr val="FF0000"/>
                          </a:solidFill>
                          <a:latin typeface="BIZ UDPゴシック" panose="020B0400000000000000" pitchFamily="50" charset="-128"/>
                          <a:ea typeface="BIZ UDPゴシック" panose="020B0400000000000000" pitchFamily="50" charset="-128"/>
                        </a:rPr>
                        <a:t>180</a:t>
                      </a:r>
                      <a:r>
                        <a:rPr kumimoji="1" lang="ja-JP" altLang="en-US" sz="1050" dirty="0">
                          <a:solidFill>
                            <a:srgbClr val="FF0000"/>
                          </a:solidFill>
                          <a:latin typeface="BIZ UDPゴシック" panose="020B0400000000000000" pitchFamily="50" charset="-128"/>
                          <a:ea typeface="BIZ UDPゴシック" panose="020B0400000000000000" pitchFamily="50" charset="-128"/>
                        </a:rPr>
                        <a:t>万円／年の物流費削減</a:t>
                      </a:r>
                      <a:r>
                        <a:rPr kumimoji="1" lang="ja-JP" altLang="en-US" sz="1050" dirty="0">
                          <a:latin typeface="BIZ UDPゴシック" panose="020B0400000000000000" pitchFamily="50" charset="-128"/>
                          <a:ea typeface="BIZ UDPゴシック" panose="020B0400000000000000" pitchFamily="50" charset="-128"/>
                        </a:rPr>
                        <a:t>に繋がった。</a:t>
                      </a:r>
                    </a:p>
                  </a:txBody>
                  <a:tcPr>
                    <a:solidFill>
                      <a:schemeClr val="accent6">
                        <a:lumMod val="20000"/>
                        <a:lumOff val="80000"/>
                      </a:schemeClr>
                    </a:solidFill>
                  </a:tcPr>
                </a:tc>
                <a:extLst>
                  <a:ext uri="{0D108BD9-81ED-4DB2-BD59-A6C34878D82A}">
                    <a16:rowId xmlns:a16="http://schemas.microsoft.com/office/drawing/2014/main" val="3832631869"/>
                  </a:ext>
                </a:extLst>
              </a:tr>
              <a:tr h="285067">
                <a:tc>
                  <a:txBody>
                    <a:bodyPr/>
                    <a:lstStyle/>
                    <a:p>
                      <a:pPr algn="ctr"/>
                      <a:endParaRPr kumimoji="1" lang="en-US" altLang="ja-JP" sz="1100" dirty="0"/>
                    </a:p>
                    <a:p>
                      <a:pPr algn="ctr"/>
                      <a:r>
                        <a:rPr kumimoji="1" lang="ja-JP" altLang="en-US" sz="1100" dirty="0"/>
                        <a:t>作業効率の改善</a:t>
                      </a:r>
                    </a:p>
                  </a:txBody>
                  <a:tcP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需要の予測作業、在庫の調整及び再配送の手配等に要する人件費</a:t>
                      </a:r>
                    </a:p>
                  </a:txBody>
                  <a:tcPr>
                    <a:solidFill>
                      <a:schemeClr val="accent6">
                        <a:lumMod val="40000"/>
                        <a:lumOff val="6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作業削減時間：</a:t>
                      </a:r>
                      <a:r>
                        <a:rPr kumimoji="1" lang="en-US" altLang="ja-JP" sz="1050" dirty="0">
                          <a:latin typeface="BIZ UDPゴシック" panose="020B0400000000000000" pitchFamily="50" charset="-128"/>
                          <a:ea typeface="BIZ UDPゴシック" panose="020B0400000000000000" pitchFamily="50" charset="-128"/>
                        </a:rPr>
                        <a:t>10</a:t>
                      </a:r>
                      <a:r>
                        <a:rPr kumimoji="1" lang="ja-JP" altLang="en-US" sz="1050" dirty="0">
                          <a:latin typeface="BIZ UDPゴシック" panose="020B0400000000000000" pitchFamily="50" charset="-128"/>
                          <a:ea typeface="BIZ UDPゴシック" panose="020B0400000000000000" pitchFamily="50" charset="-128"/>
                        </a:rPr>
                        <a:t>時間</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週　　実証期間：</a:t>
                      </a:r>
                      <a:r>
                        <a:rPr kumimoji="1" lang="en-US" altLang="ja-JP" sz="1050" dirty="0">
                          <a:latin typeface="BIZ UDPゴシック" panose="020B0400000000000000" pitchFamily="50" charset="-128"/>
                          <a:ea typeface="BIZ UDPゴシック" panose="020B0400000000000000" pitchFamily="50" charset="-128"/>
                        </a:rPr>
                        <a:t>14</a:t>
                      </a:r>
                      <a:r>
                        <a:rPr kumimoji="1" lang="ja-JP" altLang="en-US" sz="1050" dirty="0">
                          <a:latin typeface="BIZ UDPゴシック" panose="020B0400000000000000" pitchFamily="50" charset="-128"/>
                          <a:ea typeface="BIZ UDPゴシック" panose="020B0400000000000000" pitchFamily="50" charset="-128"/>
                        </a:rPr>
                        <a:t>週</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b="0" dirty="0">
                          <a:solidFill>
                            <a:schemeClr val="tx1"/>
                          </a:solidFill>
                          <a:latin typeface="BIZ UDPゴシック" panose="020B0400000000000000" pitchFamily="50" charset="-128"/>
                          <a:ea typeface="BIZ UDPゴシック" panose="020B0400000000000000" pitchFamily="50" charset="-128"/>
                        </a:rPr>
                        <a:t>○ 合計削減時間　</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140</a:t>
                      </a:r>
                      <a:r>
                        <a:rPr kumimoji="1" lang="ja-JP" altLang="en-US" sz="1050" b="0" dirty="0">
                          <a:solidFill>
                            <a:schemeClr val="tx1"/>
                          </a:solidFill>
                          <a:latin typeface="BIZ UDPゴシック" panose="020B0400000000000000" pitchFamily="50" charset="-128"/>
                          <a:ea typeface="BIZ UDPゴシック" panose="020B0400000000000000" pitchFamily="50" charset="-128"/>
                        </a:rPr>
                        <a:t>時間</a:t>
                      </a:r>
                      <a:endParaRPr kumimoji="1" lang="en-US" altLang="ja-JP" sz="1050" b="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dirty="0">
                          <a:solidFill>
                            <a:schemeClr val="tx1"/>
                          </a:solidFill>
                          <a:latin typeface="BIZ UDPゴシック" panose="020B0400000000000000" pitchFamily="50" charset="-128"/>
                          <a:ea typeface="BIZ UDPゴシック" panose="020B0400000000000000" pitchFamily="50" charset="-128"/>
                        </a:rPr>
                        <a:t>○ 人件費削減額  </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140</a:t>
                      </a:r>
                      <a:r>
                        <a:rPr kumimoji="1" lang="ja-JP" altLang="en-US" sz="1050" b="0" dirty="0">
                          <a:solidFill>
                            <a:schemeClr val="tx1"/>
                          </a:solidFill>
                          <a:latin typeface="BIZ UDPゴシック" panose="020B0400000000000000" pitchFamily="50" charset="-128"/>
                          <a:ea typeface="BIZ UDPゴシック" panose="020B0400000000000000" pitchFamily="50" charset="-128"/>
                        </a:rPr>
                        <a:t>時間</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×2,231.8</a:t>
                      </a:r>
                      <a:r>
                        <a:rPr kumimoji="1" lang="ja-JP" altLang="en-US" sz="1050" b="0" dirty="0">
                          <a:solidFill>
                            <a:schemeClr val="tx1"/>
                          </a:solidFill>
                          <a:latin typeface="BIZ UDPゴシック" panose="020B0400000000000000" pitchFamily="50" charset="-128"/>
                          <a:ea typeface="BIZ UDPゴシック" panose="020B0400000000000000" pitchFamily="50" charset="-128"/>
                        </a:rPr>
                        <a:t>円 </a:t>
                      </a:r>
                      <a:endParaRPr kumimoji="1" lang="en-US" altLang="ja-JP" sz="1050" b="0" dirty="0">
                        <a:solidFill>
                          <a:schemeClr val="tx1"/>
                        </a:solidFill>
                        <a:latin typeface="BIZ UDPゴシック" panose="020B0400000000000000" pitchFamily="50" charset="-128"/>
                        <a:ea typeface="BIZ UDPゴシック" panose="020B0400000000000000" pitchFamily="50" charset="-128"/>
                      </a:endParaRPr>
                    </a:p>
                    <a:p>
                      <a:r>
                        <a:rPr lang="en-US" altLang="ja-JP" sz="1050" dirty="0">
                          <a:solidFill>
                            <a:srgbClr val="FF0000"/>
                          </a:solidFill>
                          <a:latin typeface="BIZ UDPゴシック" panose="020B0400000000000000" pitchFamily="50" charset="-128"/>
                          <a:ea typeface="BIZ UDPゴシック" panose="020B0400000000000000" pitchFamily="50" charset="-128"/>
                        </a:rPr>
                        <a:t>                            </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 約</a:t>
                      </a:r>
                      <a:r>
                        <a:rPr kumimoji="1" lang="en-US" altLang="ja-JP" sz="1050" dirty="0">
                          <a:solidFill>
                            <a:srgbClr val="FF0000"/>
                          </a:solidFill>
                          <a:latin typeface="BIZ UDPゴシック" panose="020B0400000000000000" pitchFamily="50" charset="-128"/>
                          <a:ea typeface="BIZ UDPゴシック" panose="020B0400000000000000" pitchFamily="50" charset="-128"/>
                        </a:rPr>
                        <a:t>31</a:t>
                      </a:r>
                      <a:r>
                        <a:rPr kumimoji="1" lang="ja-JP" altLang="en-US" sz="1050" dirty="0">
                          <a:solidFill>
                            <a:srgbClr val="FF0000"/>
                          </a:solidFill>
                          <a:latin typeface="BIZ UDPゴシック" panose="020B0400000000000000" pitchFamily="50" charset="-128"/>
                          <a:ea typeface="BIZ UDPゴシック" panose="020B0400000000000000" pitchFamily="50" charset="-128"/>
                        </a:rPr>
                        <a:t>万円の人件費削減</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a:txBody>
                  <a:tcPr>
                    <a:solidFill>
                      <a:schemeClr val="accent6">
                        <a:lumMod val="40000"/>
                        <a:lumOff val="60000"/>
                      </a:schemeClr>
                    </a:solidFill>
                  </a:tcPr>
                </a:tc>
                <a:extLst>
                  <a:ext uri="{0D108BD9-81ED-4DB2-BD59-A6C34878D82A}">
                    <a16:rowId xmlns:a16="http://schemas.microsoft.com/office/drawing/2014/main" val="738564865"/>
                  </a:ext>
                </a:extLst>
              </a:tr>
              <a:tr h="412989">
                <a:tc>
                  <a:txBody>
                    <a:bodyPr/>
                    <a:lstStyle/>
                    <a:p>
                      <a:pPr algn="ctr"/>
                      <a:endParaRPr kumimoji="1" lang="en-US" altLang="ja-JP" sz="1100" dirty="0"/>
                    </a:p>
                    <a:p>
                      <a:pPr algn="ctr">
                        <a:lnSpc>
                          <a:spcPts val="1300"/>
                        </a:lnSpc>
                      </a:pPr>
                      <a:r>
                        <a:rPr kumimoji="1" lang="ja-JP" altLang="en-US" sz="1100" dirty="0"/>
                        <a:t>在庫管理費用削減</a:t>
                      </a:r>
                    </a:p>
                  </a:txBody>
                  <a:tcP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在庫を適正な状態で保存し在庫量の管理や物流のための作業を行う</a:t>
                      </a:r>
                      <a:r>
                        <a:rPr kumimoji="1" lang="zh-TW" altLang="en-US" sz="1050" dirty="0">
                          <a:latin typeface="BIZ UDPゴシック" panose="020B0400000000000000" pitchFamily="50" charset="-128"/>
                          <a:ea typeface="BIZ UDPゴシック" panose="020B0400000000000000" pitchFamily="50" charset="-128"/>
                        </a:rPr>
                        <a:t>在庫管理費用</a:t>
                      </a:r>
                      <a:endParaRPr kumimoji="1" lang="ja-JP" altLang="en-US" sz="1050" dirty="0">
                        <a:latin typeface="BIZ UDPゴシック" panose="020B0400000000000000" pitchFamily="50" charset="-128"/>
                        <a:ea typeface="BIZ UDPゴシック" panose="020B0400000000000000" pitchFamily="50" charset="-128"/>
                      </a:endParaRPr>
                    </a:p>
                  </a:txBody>
                  <a:tcPr>
                    <a:solidFill>
                      <a:schemeClr val="accent6">
                        <a:lumMod val="20000"/>
                        <a:lumOff val="80000"/>
                      </a:schemeClr>
                    </a:solidFill>
                  </a:tcPr>
                </a:tc>
                <a:tc>
                  <a:txBody>
                    <a:bodyPr/>
                    <a:lstStyle/>
                    <a:p>
                      <a:r>
                        <a:rPr kumimoji="1" lang="ja-JP" altLang="en-US" sz="1050" dirty="0">
                          <a:solidFill>
                            <a:schemeClr val="tx1"/>
                          </a:solidFill>
                          <a:latin typeface="BIZ UDPゴシック" panose="020B0400000000000000" pitchFamily="50" charset="-128"/>
                          <a:ea typeface="BIZ UDPゴシック" panose="020B0400000000000000" pitchFamily="50" charset="-128"/>
                        </a:rPr>
                        <a:t>○ 貸倉庫費用　　　　</a:t>
                      </a:r>
                      <a:r>
                        <a:rPr kumimoji="1" lang="ja-JP" altLang="en-US" sz="1050" dirty="0">
                          <a:solidFill>
                            <a:srgbClr val="FF0000"/>
                          </a:solidFill>
                          <a:latin typeface="BIZ UDPゴシック" panose="020B0400000000000000" pitchFamily="50" charset="-128"/>
                          <a:ea typeface="BIZ UDPゴシック" panose="020B0400000000000000" pitchFamily="50" charset="-128"/>
                        </a:rPr>
                        <a:t>約９万円</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月　の削減</a:t>
                      </a:r>
                      <a:endParaRPr lang="en-US" altLang="ja-JP" sz="105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（５，０００ケース（２０坪で保管想定）の横持が月１回発生と仮定）</a:t>
                      </a:r>
                      <a:endParaRPr kumimoji="1" lang="en-US" altLang="ja-JP" sz="8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Pゴシック" panose="020B0400000000000000" pitchFamily="50" charset="-128"/>
                          <a:ea typeface="BIZ UDPゴシック" panose="020B0400000000000000" pitchFamily="50" charset="-128"/>
                        </a:rPr>
                        <a:t>○ 光熱費（電気代）　</a:t>
                      </a:r>
                      <a:r>
                        <a:rPr kumimoji="1" lang="ja-JP" altLang="en-US" sz="1050" dirty="0">
                          <a:solidFill>
                            <a:srgbClr val="FF0000"/>
                          </a:solidFill>
                          <a:latin typeface="BIZ UDPゴシック" panose="020B0400000000000000" pitchFamily="50" charset="-128"/>
                          <a:ea typeface="BIZ UDPゴシック" panose="020B0400000000000000" pitchFamily="50" charset="-128"/>
                        </a:rPr>
                        <a:t>約１６．６万円</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月　の削減</a:t>
                      </a:r>
                      <a:endParaRPr lang="en-US" altLang="ja-JP" sz="1050" dirty="0">
                        <a:latin typeface="BIZ UDPゴシック" panose="020B0400000000000000" pitchFamily="50" charset="-128"/>
                        <a:ea typeface="BIZ UDPゴシック" panose="020B0400000000000000" pitchFamily="50" charset="-128"/>
                      </a:endParaRPr>
                    </a:p>
                    <a:p>
                      <a:r>
                        <a:rPr lang="en-US" altLang="ja-JP" sz="800" dirty="0">
                          <a:latin typeface="BIZ UDPゴシック" panose="020B0400000000000000" pitchFamily="50" charset="-128"/>
                          <a:ea typeface="BIZ UDPゴシック" panose="020B0400000000000000" pitchFamily="50" charset="-128"/>
                        </a:rPr>
                        <a:t>                                      </a:t>
                      </a:r>
                      <a:r>
                        <a:rPr lang="ja-JP" altLang="en-US" sz="800" dirty="0">
                          <a:latin typeface="BIZ UDPゴシック" panose="020B0400000000000000" pitchFamily="50" charset="-128"/>
                          <a:ea typeface="BIZ UDPゴシック" panose="020B0400000000000000" pitchFamily="50" charset="-128"/>
                        </a:rPr>
                        <a:t>（２</a:t>
                      </a:r>
                      <a:r>
                        <a:rPr lang="en-US" altLang="ja-JP" sz="800" dirty="0">
                          <a:latin typeface="BIZ UDPゴシック" panose="020B0400000000000000" pitchFamily="50" charset="-128"/>
                          <a:ea typeface="BIZ UDPゴシック" panose="020B0400000000000000" pitchFamily="50" charset="-128"/>
                        </a:rPr>
                        <a:t>5</a:t>
                      </a:r>
                      <a:r>
                        <a:rPr lang="ja-JP" altLang="en-US" sz="800" dirty="0">
                          <a:latin typeface="BIZ UDPゴシック" panose="020B0400000000000000" pitchFamily="50" charset="-128"/>
                          <a:ea typeface="BIZ UDPゴシック" panose="020B0400000000000000" pitchFamily="50" charset="-128"/>
                        </a:rPr>
                        <a:t>円</a:t>
                      </a:r>
                      <a:r>
                        <a:rPr lang="en-US" altLang="ja-JP" sz="800" dirty="0">
                          <a:latin typeface="BIZ UDPゴシック" panose="020B0400000000000000" pitchFamily="50" charset="-128"/>
                          <a:ea typeface="BIZ UDPゴシック" panose="020B0400000000000000" pitchFamily="50" charset="-128"/>
                        </a:rPr>
                        <a:t>/kWh × </a:t>
                      </a:r>
                      <a:r>
                        <a:rPr lang="ja-JP" altLang="en-US" sz="800" dirty="0">
                          <a:latin typeface="BIZ UDPゴシック" panose="020B0400000000000000" pitchFamily="50" charset="-128"/>
                          <a:ea typeface="BIZ UDPゴシック" panose="020B0400000000000000" pitchFamily="50" charset="-128"/>
                        </a:rPr>
                        <a:t>約</a:t>
                      </a:r>
                      <a:r>
                        <a:rPr lang="en-US" altLang="ja-JP" sz="800" dirty="0">
                          <a:latin typeface="BIZ UDPゴシック" panose="020B0400000000000000" pitchFamily="50" charset="-128"/>
                          <a:ea typeface="BIZ UDPゴシック" panose="020B0400000000000000" pitchFamily="50" charset="-128"/>
                        </a:rPr>
                        <a:t>6,624</a:t>
                      </a:r>
                      <a:r>
                        <a:rPr lang="ja-JP" altLang="en-US" sz="800" dirty="0">
                          <a:latin typeface="BIZ UDPゴシック" panose="020B0400000000000000" pitchFamily="50" charset="-128"/>
                          <a:ea typeface="BIZ UDPゴシック" panose="020B0400000000000000" pitchFamily="50" charset="-128"/>
                        </a:rPr>
                        <a:t>ｋ</a:t>
                      </a:r>
                      <a:r>
                        <a:rPr lang="en-US" altLang="ja-JP" sz="800" dirty="0" err="1">
                          <a:latin typeface="BIZ UDPゴシック" panose="020B0400000000000000" pitchFamily="50" charset="-128"/>
                          <a:ea typeface="BIZ UDPゴシック" panose="020B0400000000000000" pitchFamily="50" charset="-128"/>
                        </a:rPr>
                        <a:t>Wh</a:t>
                      </a:r>
                      <a:r>
                        <a:rPr lang="ja-JP" altLang="en-US" sz="800" dirty="0">
                          <a:latin typeface="BIZ UDPゴシック" panose="020B0400000000000000" pitchFamily="50" charset="-128"/>
                          <a:ea typeface="BIZ UDPゴシック" panose="020B0400000000000000" pitchFamily="50" charset="-128"/>
                        </a:rPr>
                        <a:t>）</a:t>
                      </a:r>
                      <a:endParaRPr lang="en-US" altLang="ja-JP" sz="800" dirty="0">
                        <a:latin typeface="BIZ UDPゴシック" panose="020B0400000000000000" pitchFamily="50" charset="-128"/>
                        <a:ea typeface="BIZ UDPゴシック" panose="020B04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3609626992"/>
                  </a:ext>
                </a:extLst>
              </a:tr>
              <a:tr h="412989">
                <a:tc>
                  <a:txBody>
                    <a:bodyPr/>
                    <a:lstStyle/>
                    <a:p>
                      <a:pPr algn="ctr"/>
                      <a:endParaRPr kumimoji="1" lang="en-US" altLang="ja-JP" sz="1100" dirty="0"/>
                    </a:p>
                    <a:p>
                      <a:pPr algn="ctr">
                        <a:lnSpc>
                          <a:spcPct val="150000"/>
                        </a:lnSpc>
                      </a:pPr>
                      <a:r>
                        <a:rPr kumimoji="1" lang="ja-JP" altLang="en-US" sz="1100" dirty="0"/>
                        <a:t>その他</a:t>
                      </a:r>
                    </a:p>
                  </a:txBody>
                  <a:tcP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従業員ヒアリング結果</a:t>
                      </a:r>
                    </a:p>
                  </a:txBody>
                  <a:tcPr>
                    <a:solidFill>
                      <a:schemeClr val="accent6">
                        <a:lumMod val="40000"/>
                        <a:lumOff val="60000"/>
                      </a:schemeClr>
                    </a:solidFill>
                  </a:tcPr>
                </a:tc>
                <a:tc>
                  <a:txBody>
                    <a:bodyPr/>
                    <a:lstStyle/>
                    <a:p>
                      <a:pPr>
                        <a:lnSpc>
                          <a:spcPct val="100000"/>
                        </a:lnSpc>
                      </a:pPr>
                      <a:r>
                        <a:rPr kumimoji="1" lang="ja-JP" altLang="en-US" sz="1050" dirty="0"/>
                        <a:t>・</a:t>
                      </a:r>
                      <a:r>
                        <a:rPr kumimoji="1" lang="en-US" altLang="ja-JP" sz="1050" dirty="0">
                          <a:latin typeface="BIZ UDPゴシック" panose="020B0400000000000000" pitchFamily="50" charset="-128"/>
                          <a:ea typeface="BIZ UDPゴシック" panose="020B0400000000000000" pitchFamily="50" charset="-128"/>
                        </a:rPr>
                        <a:t>AI</a:t>
                      </a:r>
                      <a:r>
                        <a:rPr kumimoji="1" lang="ja-JP" altLang="en-US" sz="1050" dirty="0">
                          <a:latin typeface="BIZ UDPゴシック" panose="020B0400000000000000" pitchFamily="50" charset="-128"/>
                          <a:ea typeface="BIZ UDPゴシック" panose="020B0400000000000000" pitchFamily="50" charset="-128"/>
                        </a:rPr>
                        <a:t>予測により需要予測の精度向上が図られ、</a:t>
                      </a:r>
                      <a:r>
                        <a:rPr kumimoji="1" lang="ja-JP" altLang="en-US" sz="1050" dirty="0">
                          <a:solidFill>
                            <a:srgbClr val="FF0000"/>
                          </a:solidFill>
                          <a:latin typeface="BIZ UDPゴシック" panose="020B0400000000000000" pitchFamily="50" charset="-128"/>
                          <a:ea typeface="BIZ UDPゴシック" panose="020B0400000000000000" pitchFamily="50" charset="-128"/>
                        </a:rPr>
                        <a:t>在庫適正化につながる。</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a:p>
                      <a:pPr>
                        <a:lnSpc>
                          <a:spcPct val="100000"/>
                        </a:lnSpc>
                      </a:pPr>
                      <a:r>
                        <a:rPr kumimoji="1" lang="ja-JP" altLang="en-US" sz="1050" dirty="0"/>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副次的な効果として、</a:t>
                      </a:r>
                      <a:r>
                        <a:rPr kumimoji="1" lang="en-US" altLang="ja-JP" sz="1050" dirty="0">
                          <a:solidFill>
                            <a:schemeClr val="tx1"/>
                          </a:solidFill>
                          <a:latin typeface="BIZ UDPゴシック" panose="020B0400000000000000" pitchFamily="50" charset="-128"/>
                          <a:ea typeface="BIZ UDPゴシック" panose="020B0400000000000000" pitchFamily="50" charset="-128"/>
                        </a:rPr>
                        <a:t>AI</a:t>
                      </a:r>
                      <a:r>
                        <a:rPr kumimoji="1" lang="ja-JP" altLang="en-US" sz="1050" dirty="0">
                          <a:solidFill>
                            <a:schemeClr val="tx1"/>
                          </a:solidFill>
                          <a:latin typeface="BIZ UDPゴシック" panose="020B0400000000000000" pitchFamily="50" charset="-128"/>
                          <a:ea typeface="BIZ UDPゴシック" panose="020B0400000000000000" pitchFamily="50" charset="-128"/>
                        </a:rPr>
                        <a:t>導入に関連した分析作業等により</a:t>
                      </a:r>
                      <a:r>
                        <a:rPr kumimoji="1" lang="ja-JP" altLang="en-US" sz="1050" dirty="0">
                          <a:solidFill>
                            <a:srgbClr val="FF0000"/>
                          </a:solidFill>
                          <a:latin typeface="BIZ UDPゴシック" panose="020B0400000000000000" pitchFamily="50" charset="-128"/>
                          <a:ea typeface="BIZ UDPゴシック" panose="020B0400000000000000" pitchFamily="50" charset="-128"/>
                        </a:rPr>
                        <a:t>自社製品の特性を見直す機会が得られた。</a:t>
                      </a:r>
                      <a:endParaRPr kumimoji="1" lang="ja-JP" altLang="en-US" sz="1050" dirty="0">
                        <a:solidFill>
                          <a:srgbClr val="FF0000"/>
                        </a:solidFill>
                      </a:endParaRPr>
                    </a:p>
                  </a:txBody>
                  <a:tcPr>
                    <a:solidFill>
                      <a:schemeClr val="accent6">
                        <a:lumMod val="40000"/>
                        <a:lumOff val="60000"/>
                      </a:schemeClr>
                    </a:solidFill>
                  </a:tcPr>
                </a:tc>
                <a:extLst>
                  <a:ext uri="{0D108BD9-81ED-4DB2-BD59-A6C34878D82A}">
                    <a16:rowId xmlns:a16="http://schemas.microsoft.com/office/drawing/2014/main" val="806511001"/>
                  </a:ext>
                </a:extLst>
              </a:tr>
            </a:tbl>
          </a:graphicData>
        </a:graphic>
      </p:graphicFrame>
      <p:sp>
        <p:nvSpPr>
          <p:cNvPr id="3" name="テキスト ボックス 2">
            <a:extLst>
              <a:ext uri="{FF2B5EF4-FFF2-40B4-BE49-F238E27FC236}">
                <a16:creationId xmlns:a16="http://schemas.microsoft.com/office/drawing/2014/main" id="{F318FA70-756F-F29C-8F53-F6EDAFD20116}"/>
              </a:ext>
            </a:extLst>
          </p:cNvPr>
          <p:cNvSpPr txBox="1"/>
          <p:nvPr/>
        </p:nvSpPr>
        <p:spPr>
          <a:xfrm>
            <a:off x="11146" y="69865"/>
            <a:ext cx="1077439"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効果</a:t>
            </a:r>
          </a:p>
        </p:txBody>
      </p:sp>
      <p:sp>
        <p:nvSpPr>
          <p:cNvPr id="6" name="矢印: 五方向 5">
            <a:extLst>
              <a:ext uri="{FF2B5EF4-FFF2-40B4-BE49-F238E27FC236}">
                <a16:creationId xmlns:a16="http://schemas.microsoft.com/office/drawing/2014/main" id="{701F118D-B247-9FD1-2CF4-CE420E65B0EE}"/>
              </a:ext>
            </a:extLst>
          </p:cNvPr>
          <p:cNvSpPr/>
          <p:nvPr/>
        </p:nvSpPr>
        <p:spPr>
          <a:xfrm>
            <a:off x="19640" y="59436"/>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a:extLst>
              <a:ext uri="{FF2B5EF4-FFF2-40B4-BE49-F238E27FC236}">
                <a16:creationId xmlns:a16="http://schemas.microsoft.com/office/drawing/2014/main" id="{ED6A1247-8969-3319-DC81-BCC65E3B21CD}"/>
              </a:ext>
            </a:extLst>
          </p:cNvPr>
          <p:cNvSpPr txBox="1"/>
          <p:nvPr/>
        </p:nvSpPr>
        <p:spPr>
          <a:xfrm>
            <a:off x="-48195" y="59317"/>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７</a:t>
            </a:r>
          </a:p>
        </p:txBody>
      </p:sp>
      <p:sp>
        <p:nvSpPr>
          <p:cNvPr id="7" name="角丸四角形 11">
            <a:extLst>
              <a:ext uri="{FF2B5EF4-FFF2-40B4-BE49-F238E27FC236}">
                <a16:creationId xmlns:a16="http://schemas.microsoft.com/office/drawing/2014/main" id="{F772B3F2-3892-F71F-5B17-6EEFCC76FA76}"/>
              </a:ext>
            </a:extLst>
          </p:cNvPr>
          <p:cNvSpPr/>
          <p:nvPr/>
        </p:nvSpPr>
        <p:spPr>
          <a:xfrm>
            <a:off x="65242" y="3712368"/>
            <a:ext cx="328653" cy="3015399"/>
          </a:xfrm>
          <a:prstGeom prst="roundRect">
            <a:avLst>
              <a:gd name="adj" fmla="val 7247"/>
            </a:avLst>
          </a:prstGeom>
          <a:solidFill>
            <a:srgbClr val="E76363"/>
          </a:solidFill>
          <a:ln w="12700" cap="flat" cmpd="sng" algn="ctr">
            <a:noFill/>
            <a:prstDash val="solid"/>
            <a:miter lim="800000"/>
          </a:ln>
          <a:effectLst/>
        </p:spPr>
        <p:txBody>
          <a:bodyPr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食品ロス削減効果</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8" name="表 8">
            <a:extLst>
              <a:ext uri="{FF2B5EF4-FFF2-40B4-BE49-F238E27FC236}">
                <a16:creationId xmlns:a16="http://schemas.microsoft.com/office/drawing/2014/main" id="{B04715B9-63B0-712C-0073-716875AE036E}"/>
              </a:ext>
            </a:extLst>
          </p:cNvPr>
          <p:cNvGraphicFramePr>
            <a:graphicFrameLocks noGrp="1"/>
          </p:cNvGraphicFramePr>
          <p:nvPr>
            <p:extLst>
              <p:ext uri="{D42A27DB-BD31-4B8C-83A1-F6EECF244321}">
                <p14:modId xmlns:p14="http://schemas.microsoft.com/office/powerpoint/2010/main" val="1254330977"/>
              </p:ext>
            </p:extLst>
          </p:nvPr>
        </p:nvGraphicFramePr>
        <p:xfrm>
          <a:off x="431002" y="3956861"/>
          <a:ext cx="6332382" cy="2773680"/>
        </p:xfrm>
        <a:graphic>
          <a:graphicData uri="http://schemas.openxmlformats.org/drawingml/2006/table">
            <a:tbl>
              <a:tblPr firstCol="1" bandRow="1">
                <a:tableStyleId>{5C22544A-7EE6-4342-B048-85BDC9FD1C3A}</a:tableStyleId>
              </a:tblPr>
              <a:tblGrid>
                <a:gridCol w="779612">
                  <a:extLst>
                    <a:ext uri="{9D8B030D-6E8A-4147-A177-3AD203B41FA5}">
                      <a16:colId xmlns:a16="http://schemas.microsoft.com/office/drawing/2014/main" val="1582401596"/>
                    </a:ext>
                  </a:extLst>
                </a:gridCol>
                <a:gridCol w="2350394">
                  <a:extLst>
                    <a:ext uri="{9D8B030D-6E8A-4147-A177-3AD203B41FA5}">
                      <a16:colId xmlns:a16="http://schemas.microsoft.com/office/drawing/2014/main" val="3088657358"/>
                    </a:ext>
                  </a:extLst>
                </a:gridCol>
                <a:gridCol w="3202376">
                  <a:extLst>
                    <a:ext uri="{9D8B030D-6E8A-4147-A177-3AD203B41FA5}">
                      <a16:colId xmlns:a16="http://schemas.microsoft.com/office/drawing/2014/main" val="1253071476"/>
                    </a:ext>
                  </a:extLst>
                </a:gridCol>
              </a:tblGrid>
              <a:tr h="370840">
                <a:tc>
                  <a:txBody>
                    <a:bodyPr/>
                    <a:lstStyle/>
                    <a:p>
                      <a:pPr algn="ctr"/>
                      <a:r>
                        <a:rPr kumimoji="1" lang="ja-JP" altLang="en-US" sz="1100" dirty="0"/>
                        <a:t>配送を</a:t>
                      </a:r>
                      <a:endParaRPr kumimoji="1" lang="en-US" altLang="ja-JP" sz="1100" dirty="0"/>
                    </a:p>
                    <a:p>
                      <a:pPr algn="ctr"/>
                      <a:r>
                        <a:rPr kumimoji="1" lang="ja-JP" altLang="en-US" sz="1100" dirty="0"/>
                        <a:t>伴う業態</a:t>
                      </a:r>
                    </a:p>
                  </a:txBody>
                  <a:tcPr anchor="ctr">
                    <a:solidFill>
                      <a:srgbClr val="7B9A48"/>
                    </a:solidFill>
                  </a:tcPr>
                </a:tc>
                <a:tc>
                  <a:txBody>
                    <a:bodyPr/>
                    <a:lstStyle/>
                    <a:p>
                      <a:r>
                        <a:rPr kumimoji="1" lang="ja-JP" altLang="en-US" sz="1000" dirty="0">
                          <a:latin typeface="BIZ UDPゴシック" panose="020B0400000000000000" pitchFamily="50" charset="-128"/>
                          <a:ea typeface="BIZ UDPゴシック" panose="020B0400000000000000" pitchFamily="50" charset="-128"/>
                        </a:rPr>
                        <a:t>再配送による消費機会損失分を食品ロスとして試算</a:t>
                      </a: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消費期限</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日</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再配送</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日→販売０日→</a:t>
                      </a:r>
                      <a:r>
                        <a:rPr kumimoji="1" lang="en-US" altLang="ja-JP" sz="1050" dirty="0">
                          <a:latin typeface="BIZ UDPゴシック" panose="020B0400000000000000" pitchFamily="50" charset="-128"/>
                          <a:ea typeface="BIZ UDPゴシック" panose="020B0400000000000000" pitchFamily="50" charset="-128"/>
                        </a:rPr>
                        <a:t>100</a:t>
                      </a:r>
                      <a:r>
                        <a:rPr kumimoji="1" lang="ja-JP" altLang="en-US" sz="1050" dirty="0">
                          <a:latin typeface="BIZ UDPゴシック" panose="020B0400000000000000" pitchFamily="50" charset="-128"/>
                          <a:ea typeface="BIZ UDPゴシック" panose="020B0400000000000000" pitchFamily="50" charset="-128"/>
                        </a:rPr>
                        <a:t>％廃棄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消費期限</a:t>
                      </a:r>
                      <a:r>
                        <a:rPr kumimoji="1" lang="en-US" altLang="ja-JP" sz="1050" dirty="0">
                          <a:latin typeface="BIZ UDPゴシック" panose="020B0400000000000000" pitchFamily="50" charset="-128"/>
                          <a:ea typeface="BIZ UDPゴシック" panose="020B0400000000000000" pitchFamily="50" charset="-128"/>
                        </a:rPr>
                        <a:t>2</a:t>
                      </a:r>
                      <a:r>
                        <a:rPr kumimoji="1" lang="ja-JP" altLang="en-US" sz="1050" dirty="0">
                          <a:latin typeface="BIZ UDPゴシック" panose="020B0400000000000000" pitchFamily="50" charset="-128"/>
                          <a:ea typeface="BIZ UDPゴシック" panose="020B0400000000000000" pitchFamily="50" charset="-128"/>
                        </a:rPr>
                        <a:t>日</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再配送</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日→販売１日→</a:t>
                      </a:r>
                      <a:r>
                        <a:rPr kumimoji="1" lang="en-US" altLang="ja-JP" sz="1050" dirty="0">
                          <a:latin typeface="BIZ UDPゴシック" panose="020B0400000000000000" pitchFamily="50" charset="-128"/>
                          <a:ea typeface="BIZ UDPゴシック" panose="020B0400000000000000" pitchFamily="50" charset="-128"/>
                        </a:rPr>
                        <a:t>50</a:t>
                      </a:r>
                      <a:r>
                        <a:rPr kumimoji="1" lang="ja-JP" altLang="en-US" sz="1050" dirty="0">
                          <a:latin typeface="BIZ UDPゴシック" panose="020B0400000000000000" pitchFamily="50" charset="-128"/>
                          <a:ea typeface="BIZ UDPゴシック" panose="020B0400000000000000" pitchFamily="50" charset="-128"/>
                        </a:rPr>
                        <a:t>％廃棄</a:t>
                      </a:r>
                    </a:p>
                  </a:txBody>
                  <a:tcPr>
                    <a:solidFill>
                      <a:schemeClr val="accent6">
                        <a:lumMod val="20000"/>
                        <a:lumOff val="8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例</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製造量</a:t>
                      </a:r>
                      <a:r>
                        <a:rPr kumimoji="1" lang="en-US" altLang="ja-JP" sz="900" dirty="0">
                          <a:latin typeface="BIZ UDPゴシック" panose="020B0400000000000000" pitchFamily="50" charset="-128"/>
                          <a:ea typeface="BIZ UDPゴシック" panose="020B0400000000000000" pitchFamily="50" charset="-128"/>
                        </a:rPr>
                        <a:t>】10</a:t>
                      </a:r>
                      <a:r>
                        <a:rPr kumimoji="1" lang="ja-JP" altLang="en-US" sz="900" dirty="0">
                          <a:latin typeface="BIZ UDPゴシック" panose="020B0400000000000000" pitchFamily="50" charset="-128"/>
                          <a:ea typeface="BIZ UDPゴシック" panose="020B0400000000000000" pitchFamily="50" charset="-128"/>
                        </a:rPr>
                        <a:t>万ケース</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１回</a:t>
                      </a:r>
                      <a:r>
                        <a:rPr kumimoji="1" lang="en-US" altLang="ja-JP" sz="900" dirty="0">
                          <a:latin typeface="BIZ UDPゴシック" panose="020B0400000000000000" pitchFamily="50" charset="-128"/>
                          <a:ea typeface="BIZ UDPゴシック" panose="020B0400000000000000" pitchFamily="50" charset="-128"/>
                        </a:rPr>
                        <a:t>､100</a:t>
                      </a:r>
                      <a:r>
                        <a:rPr kumimoji="1" lang="ja-JP" altLang="en-US" sz="900" dirty="0">
                          <a:latin typeface="BIZ UDPゴシック" panose="020B0400000000000000" pitchFamily="50" charset="-128"/>
                          <a:ea typeface="BIZ UDPゴシック" panose="020B0400000000000000" pitchFamily="50" charset="-128"/>
                        </a:rPr>
                        <a:t>個</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１ケース</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５回</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年</a:t>
                      </a:r>
                      <a:endParaRPr kumimoji="1" lang="en-US" altLang="ja-JP" sz="9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誤差率</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従来</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誤差</a:t>
                      </a:r>
                      <a:r>
                        <a:rPr kumimoji="1" lang="en-US" altLang="ja-JP" sz="900" dirty="0">
                          <a:latin typeface="BIZ UDPゴシック" panose="020B0400000000000000" pitchFamily="50" charset="-128"/>
                          <a:ea typeface="BIZ UDPゴシック" panose="020B0400000000000000" pitchFamily="50" charset="-128"/>
                        </a:rPr>
                        <a:t>5.2</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AI(</a:t>
                      </a:r>
                      <a:r>
                        <a:rPr kumimoji="1" lang="ja-JP" altLang="en-US" sz="900" dirty="0">
                          <a:latin typeface="BIZ UDPゴシック" panose="020B0400000000000000" pitchFamily="50" charset="-128"/>
                          <a:ea typeface="BIZ UDPゴシック" panose="020B0400000000000000" pitchFamily="50" charset="-128"/>
                        </a:rPr>
                        <a:t>誤差</a:t>
                      </a:r>
                      <a:r>
                        <a:rPr kumimoji="1" lang="en-US" altLang="ja-JP" sz="900" dirty="0">
                          <a:latin typeface="BIZ UDPゴシック" panose="020B0400000000000000" pitchFamily="50" charset="-128"/>
                          <a:ea typeface="BIZ UDPゴシック" panose="020B0400000000000000" pitchFamily="50" charset="-128"/>
                        </a:rPr>
                        <a:t>3.4</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90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消費期限</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日</a:t>
                      </a:r>
                      <a:r>
                        <a:rPr kumimoji="1" lang="en-US" altLang="ja-JP" sz="1050" dirty="0">
                          <a:latin typeface="BIZ UDPゴシック" panose="020B0400000000000000" pitchFamily="50" charset="-128"/>
                          <a:ea typeface="BIZ UDPゴシック" panose="020B0400000000000000" pitchFamily="50" charset="-128"/>
                        </a:rPr>
                        <a:t>:260</a:t>
                      </a:r>
                      <a:r>
                        <a:rPr kumimoji="1" lang="ja-JP" altLang="en-US" sz="1050" dirty="0">
                          <a:latin typeface="BIZ UDPゴシック" panose="020B0400000000000000" pitchFamily="50" charset="-128"/>
                          <a:ea typeface="BIZ UDPゴシック" panose="020B0400000000000000" pitchFamily="50" charset="-128"/>
                        </a:rPr>
                        <a:t>万個→</a:t>
                      </a:r>
                      <a:r>
                        <a:rPr kumimoji="1" lang="en-US" altLang="ja-JP" sz="1050" dirty="0">
                          <a:latin typeface="BIZ UDPゴシック" panose="020B0400000000000000" pitchFamily="50" charset="-128"/>
                          <a:ea typeface="BIZ UDPゴシック" panose="020B0400000000000000" pitchFamily="50" charset="-128"/>
                        </a:rPr>
                        <a:t>170</a:t>
                      </a:r>
                      <a:r>
                        <a:rPr kumimoji="1" lang="ja-JP" altLang="en-US" sz="1050" dirty="0">
                          <a:latin typeface="BIZ UDPゴシック" panose="020B0400000000000000" pitchFamily="50" charset="-128"/>
                          <a:ea typeface="BIZ UDPゴシック" panose="020B0400000000000000" pitchFamily="50" charset="-128"/>
                        </a:rPr>
                        <a:t>万個　</a:t>
                      </a:r>
                      <a:r>
                        <a:rPr kumimoji="1" lang="ja-JP" altLang="en-US" sz="1050" dirty="0">
                          <a:solidFill>
                            <a:srgbClr val="FF0000"/>
                          </a:solidFill>
                          <a:latin typeface="BIZ UDPゴシック" panose="020B0400000000000000" pitchFamily="50" charset="-128"/>
                          <a:ea typeface="BIZ UDPゴシック" panose="020B0400000000000000" pitchFamily="50" charset="-128"/>
                        </a:rPr>
                        <a:t>▲９０万個</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年</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消費期限</a:t>
                      </a:r>
                      <a:r>
                        <a:rPr kumimoji="1" lang="en-US" altLang="ja-JP" sz="1050" dirty="0">
                          <a:latin typeface="BIZ UDPゴシック" panose="020B0400000000000000" pitchFamily="50" charset="-128"/>
                          <a:ea typeface="BIZ UDPゴシック" panose="020B0400000000000000" pitchFamily="50" charset="-128"/>
                        </a:rPr>
                        <a:t>2</a:t>
                      </a:r>
                      <a:r>
                        <a:rPr kumimoji="1" lang="ja-JP" altLang="en-US" sz="1050" dirty="0">
                          <a:latin typeface="BIZ UDPゴシック" panose="020B0400000000000000" pitchFamily="50" charset="-128"/>
                          <a:ea typeface="BIZ UDPゴシック" panose="020B0400000000000000" pitchFamily="50" charset="-128"/>
                        </a:rPr>
                        <a:t>日</a:t>
                      </a:r>
                      <a:r>
                        <a:rPr kumimoji="1" lang="en-US" altLang="ja-JP" sz="1050" dirty="0">
                          <a:latin typeface="BIZ UDPゴシック" panose="020B0400000000000000" pitchFamily="50" charset="-128"/>
                          <a:ea typeface="BIZ UDPゴシック" panose="020B0400000000000000" pitchFamily="50" charset="-128"/>
                        </a:rPr>
                        <a:t>:130</a:t>
                      </a:r>
                      <a:r>
                        <a:rPr kumimoji="1" lang="ja-JP" altLang="en-US" sz="1050" dirty="0">
                          <a:latin typeface="BIZ UDPゴシック" panose="020B0400000000000000" pitchFamily="50" charset="-128"/>
                          <a:ea typeface="BIZ UDPゴシック" panose="020B0400000000000000" pitchFamily="50" charset="-128"/>
                        </a:rPr>
                        <a:t>万個→</a:t>
                      </a:r>
                      <a:r>
                        <a:rPr kumimoji="1" lang="en-US" altLang="ja-JP" sz="1050" dirty="0">
                          <a:latin typeface="BIZ UDPゴシック" panose="020B0400000000000000" pitchFamily="50" charset="-128"/>
                          <a:ea typeface="BIZ UDPゴシック" panose="020B0400000000000000" pitchFamily="50" charset="-128"/>
                        </a:rPr>
                        <a:t>85</a:t>
                      </a:r>
                      <a:r>
                        <a:rPr kumimoji="1" lang="ja-JP" altLang="en-US" sz="1050" dirty="0">
                          <a:latin typeface="BIZ UDPゴシック" panose="020B0400000000000000" pitchFamily="50" charset="-128"/>
                          <a:ea typeface="BIZ UDPゴシック" panose="020B0400000000000000" pitchFamily="50" charset="-128"/>
                        </a:rPr>
                        <a:t>万個　　</a:t>
                      </a:r>
                      <a:r>
                        <a:rPr kumimoji="1" lang="ja-JP" altLang="en-US" sz="1050" dirty="0">
                          <a:solidFill>
                            <a:srgbClr val="FF0000"/>
                          </a:solidFill>
                          <a:latin typeface="BIZ UDPゴシック" panose="020B0400000000000000" pitchFamily="50" charset="-128"/>
                          <a:ea typeface="BIZ UDPゴシック" panose="020B0400000000000000" pitchFamily="50" charset="-128"/>
                        </a:rPr>
                        <a:t>▲４５万個</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年</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3918774809"/>
                  </a:ext>
                </a:extLst>
              </a:tr>
              <a:tr h="370840">
                <a:tc>
                  <a:txBody>
                    <a:bodyPr/>
                    <a:lstStyle/>
                    <a:p>
                      <a:pPr algn="ctr"/>
                      <a:r>
                        <a:rPr kumimoji="1" lang="ja-JP" altLang="en-US" sz="1100" dirty="0"/>
                        <a:t>配送の</a:t>
                      </a:r>
                      <a:endParaRPr kumimoji="1" lang="en-US" altLang="ja-JP" sz="1100" dirty="0"/>
                    </a:p>
                    <a:p>
                      <a:pPr algn="ctr"/>
                      <a:r>
                        <a:rPr kumimoji="1" lang="ja-JP" altLang="en-US" sz="1100" dirty="0"/>
                        <a:t>ない業態</a:t>
                      </a:r>
                    </a:p>
                  </a:txBody>
                  <a:tcPr anchor="ct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過剰製造分を食品ロスとして試算</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消費期限１日→</a:t>
                      </a:r>
                      <a:r>
                        <a:rPr kumimoji="1" lang="en-US" altLang="ja-JP" sz="1050" dirty="0">
                          <a:latin typeface="BIZ UDPゴシック" panose="020B0400000000000000" pitchFamily="50" charset="-128"/>
                          <a:ea typeface="BIZ UDPゴシック" panose="020B0400000000000000" pitchFamily="50" charset="-128"/>
                        </a:rPr>
                        <a:t>100</a:t>
                      </a:r>
                      <a:r>
                        <a:rPr kumimoji="1" lang="ja-JP" altLang="en-US" sz="1050" dirty="0">
                          <a:latin typeface="BIZ UDPゴシック" panose="020B0400000000000000" pitchFamily="50" charset="-128"/>
                          <a:ea typeface="BIZ UDPゴシック" panose="020B0400000000000000" pitchFamily="50" charset="-128"/>
                        </a:rPr>
                        <a:t>％廃棄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800" dirty="0">
                          <a:latin typeface="BIZ UDPゴシック" panose="020B0400000000000000" pitchFamily="50" charset="-128"/>
                          <a:ea typeface="BIZ UDPゴシック" panose="020B0400000000000000" pitchFamily="50" charset="-128"/>
                        </a:rPr>
                        <a:t>■ </a:t>
                      </a:r>
                      <a:r>
                        <a:rPr kumimoji="1" lang="ja-JP" altLang="en-US" sz="1000" dirty="0">
                          <a:latin typeface="BIZ UDPゴシック" panose="020B0400000000000000" pitchFamily="50" charset="-128"/>
                          <a:ea typeface="BIZ UDPゴシック" panose="020B0400000000000000" pitchFamily="50" charset="-128"/>
                        </a:rPr>
                        <a:t>消費期限２日→販売１日→</a:t>
                      </a:r>
                      <a:r>
                        <a:rPr kumimoji="1" lang="en-US" altLang="ja-JP" sz="1000" dirty="0">
                          <a:latin typeface="BIZ UDPゴシック" panose="020B0400000000000000" pitchFamily="50" charset="-128"/>
                          <a:ea typeface="BIZ UDPゴシック" panose="020B0400000000000000" pitchFamily="50" charset="-128"/>
                        </a:rPr>
                        <a:t>50</a:t>
                      </a:r>
                      <a:r>
                        <a:rPr kumimoji="1" lang="ja-JP" altLang="en-US" sz="1000" dirty="0">
                          <a:latin typeface="BIZ UDPゴシック" panose="020B0400000000000000" pitchFamily="50" charset="-128"/>
                          <a:ea typeface="BIZ UDPゴシック" panose="020B0400000000000000" pitchFamily="50" charset="-128"/>
                        </a:rPr>
                        <a:t>％廃棄</a:t>
                      </a:r>
                      <a:endParaRPr kumimoji="1" lang="ja-JP" altLang="en-US" sz="1050" dirty="0">
                        <a:latin typeface="BIZ UDPゴシック" panose="020B0400000000000000" pitchFamily="50" charset="-128"/>
                        <a:ea typeface="BIZ UDPゴシック" panose="020B0400000000000000" pitchFamily="50" charset="-128"/>
                      </a:endParaRPr>
                    </a:p>
                  </a:txBody>
                  <a:tcPr>
                    <a:solidFill>
                      <a:schemeClr val="accent6">
                        <a:lumMod val="40000"/>
                        <a:lumOff val="6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例</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製造量</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万個</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日</a:t>
                      </a:r>
                      <a:r>
                        <a:rPr kumimoji="1" lang="en-US" altLang="ja-JP" sz="900" dirty="0">
                          <a:latin typeface="BIZ UDPゴシック" panose="020B0400000000000000" pitchFamily="50" charset="-128"/>
                          <a:ea typeface="BIZ UDPゴシック" panose="020B0400000000000000" pitchFamily="50" charset="-128"/>
                        </a:rPr>
                        <a:t>､500</a:t>
                      </a:r>
                      <a:r>
                        <a:rPr kumimoji="1" lang="ja-JP" altLang="en-US" sz="900" dirty="0">
                          <a:latin typeface="BIZ UDPゴシック" panose="020B0400000000000000" pitchFamily="50" charset="-128"/>
                          <a:ea typeface="BIZ UDPゴシック" panose="020B0400000000000000" pitchFamily="50" charset="-128"/>
                        </a:rPr>
                        <a:t>円</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個</a:t>
                      </a:r>
                      <a:endParaRPr kumimoji="1" lang="en-US" altLang="ja-JP" sz="900" dirty="0">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誤差率</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従来</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誤差</a:t>
                      </a:r>
                      <a:r>
                        <a:rPr kumimoji="1" lang="en-US" altLang="ja-JP" sz="900" dirty="0">
                          <a:latin typeface="BIZ UDPゴシック" panose="020B0400000000000000" pitchFamily="50" charset="-128"/>
                          <a:ea typeface="BIZ UDPゴシック" panose="020B0400000000000000" pitchFamily="50" charset="-128"/>
                        </a:rPr>
                        <a:t>5.2</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AI(</a:t>
                      </a:r>
                      <a:r>
                        <a:rPr kumimoji="1" lang="ja-JP" altLang="en-US" sz="900" dirty="0">
                          <a:latin typeface="BIZ UDPゴシック" panose="020B0400000000000000" pitchFamily="50" charset="-128"/>
                          <a:ea typeface="BIZ UDPゴシック" panose="020B0400000000000000" pitchFamily="50" charset="-128"/>
                        </a:rPr>
                        <a:t>誤差</a:t>
                      </a:r>
                      <a:r>
                        <a:rPr kumimoji="1" lang="en-US" altLang="ja-JP" sz="900" dirty="0">
                          <a:latin typeface="BIZ UDPゴシック" panose="020B0400000000000000" pitchFamily="50" charset="-128"/>
                          <a:ea typeface="BIZ UDPゴシック" panose="020B0400000000000000" pitchFamily="50" charset="-128"/>
                        </a:rPr>
                        <a:t>3.4</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p>
                    <a:p>
                      <a:r>
                        <a:rPr kumimoji="1" lang="ja-JP" altLang="en-US" sz="1050" dirty="0">
                          <a:latin typeface="BIZ UDPゴシック" panose="020B0400000000000000" pitchFamily="50" charset="-128"/>
                          <a:ea typeface="BIZ UDPゴシック" panose="020B0400000000000000" pitchFamily="50" charset="-128"/>
                        </a:rPr>
                        <a:t>　消費期限</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日</a:t>
                      </a:r>
                      <a:r>
                        <a:rPr kumimoji="1" lang="en-US" altLang="ja-JP" sz="1050" dirty="0">
                          <a:latin typeface="BIZ UDPゴシック" panose="020B0400000000000000" pitchFamily="50" charset="-128"/>
                          <a:ea typeface="BIZ UDPゴシック" panose="020B0400000000000000" pitchFamily="50" charset="-128"/>
                        </a:rPr>
                        <a:t>:520</a:t>
                      </a:r>
                      <a:r>
                        <a:rPr kumimoji="1" lang="ja-JP" altLang="en-US" sz="1050" dirty="0">
                          <a:latin typeface="BIZ UDPゴシック" panose="020B0400000000000000" pitchFamily="50" charset="-128"/>
                          <a:ea typeface="BIZ UDPゴシック" panose="020B0400000000000000" pitchFamily="50" charset="-128"/>
                        </a:rPr>
                        <a:t>個→</a:t>
                      </a:r>
                      <a:r>
                        <a:rPr kumimoji="1" lang="en-US" altLang="ja-JP" sz="1050" dirty="0">
                          <a:latin typeface="BIZ UDPゴシック" panose="020B0400000000000000" pitchFamily="50" charset="-128"/>
                          <a:ea typeface="BIZ UDPゴシック" panose="020B0400000000000000" pitchFamily="50" charset="-128"/>
                        </a:rPr>
                        <a:t>340</a:t>
                      </a:r>
                      <a:r>
                        <a:rPr kumimoji="1" lang="ja-JP" altLang="en-US" sz="1050" dirty="0">
                          <a:latin typeface="BIZ UDPゴシック" panose="020B0400000000000000" pitchFamily="50" charset="-128"/>
                          <a:ea typeface="BIZ UDPゴシック" panose="020B0400000000000000" pitchFamily="50" charset="-128"/>
                        </a:rPr>
                        <a:t>個   </a:t>
                      </a:r>
                      <a:r>
                        <a:rPr kumimoji="1" lang="ja-JP" altLang="en-US" sz="1050" dirty="0">
                          <a:solidFill>
                            <a:srgbClr val="FF0000"/>
                          </a:solidFill>
                          <a:latin typeface="BIZ UDPゴシック" panose="020B0400000000000000" pitchFamily="50" charset="-128"/>
                          <a:ea typeface="BIZ UDPゴシック" panose="020B0400000000000000" pitchFamily="50" charset="-128"/>
                        </a:rPr>
                        <a:t>▲</a:t>
                      </a:r>
                      <a:r>
                        <a:rPr kumimoji="1" lang="en-US" altLang="ja-JP" sz="1050" dirty="0">
                          <a:solidFill>
                            <a:srgbClr val="FF0000"/>
                          </a:solidFill>
                          <a:latin typeface="BIZ UDPゴシック" panose="020B0400000000000000" pitchFamily="50" charset="-128"/>
                          <a:ea typeface="BIZ UDPゴシック" panose="020B0400000000000000" pitchFamily="50" charset="-128"/>
                        </a:rPr>
                        <a:t>180</a:t>
                      </a:r>
                      <a:r>
                        <a:rPr kumimoji="1" lang="ja-JP" altLang="en-US" sz="1050" dirty="0">
                          <a:solidFill>
                            <a:srgbClr val="FF0000"/>
                          </a:solidFill>
                          <a:latin typeface="BIZ UDPゴシック" panose="020B0400000000000000" pitchFamily="50" charset="-128"/>
                          <a:ea typeface="BIZ UDPゴシック" panose="020B0400000000000000" pitchFamily="50" charset="-128"/>
                        </a:rPr>
                        <a:t>個</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日</a:t>
                      </a:r>
                      <a:endParaRPr kumimoji="1" lang="en-US" altLang="ja-JP" sz="1050" dirty="0">
                        <a:solidFill>
                          <a:srgbClr val="FF0000"/>
                        </a:solidFill>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消費期限</a:t>
                      </a:r>
                      <a:r>
                        <a:rPr kumimoji="1" lang="en-US" altLang="ja-JP" sz="1050" dirty="0">
                          <a:latin typeface="BIZ UDPゴシック" panose="020B0400000000000000" pitchFamily="50" charset="-128"/>
                          <a:ea typeface="BIZ UDPゴシック" panose="020B0400000000000000" pitchFamily="50" charset="-128"/>
                        </a:rPr>
                        <a:t>2</a:t>
                      </a:r>
                      <a:r>
                        <a:rPr kumimoji="1" lang="ja-JP" altLang="en-US" sz="1050" dirty="0">
                          <a:latin typeface="BIZ UDPゴシック" panose="020B0400000000000000" pitchFamily="50" charset="-128"/>
                          <a:ea typeface="BIZ UDPゴシック" panose="020B0400000000000000" pitchFamily="50" charset="-128"/>
                        </a:rPr>
                        <a:t>日</a:t>
                      </a:r>
                      <a:r>
                        <a:rPr kumimoji="1" lang="en-US" altLang="ja-JP" sz="1050" dirty="0">
                          <a:latin typeface="BIZ UDPゴシック" panose="020B0400000000000000" pitchFamily="50" charset="-128"/>
                          <a:ea typeface="BIZ UDPゴシック" panose="020B0400000000000000" pitchFamily="50" charset="-128"/>
                        </a:rPr>
                        <a:t>:260</a:t>
                      </a:r>
                      <a:r>
                        <a:rPr kumimoji="1" lang="ja-JP" altLang="en-US" sz="1050" dirty="0">
                          <a:latin typeface="BIZ UDPゴシック" panose="020B0400000000000000" pitchFamily="50" charset="-128"/>
                          <a:ea typeface="BIZ UDPゴシック" panose="020B0400000000000000" pitchFamily="50" charset="-128"/>
                        </a:rPr>
                        <a:t>個→</a:t>
                      </a:r>
                      <a:r>
                        <a:rPr kumimoji="1" lang="en-US" altLang="ja-JP" sz="1050" dirty="0">
                          <a:latin typeface="BIZ UDPゴシック" panose="020B0400000000000000" pitchFamily="50" charset="-128"/>
                          <a:ea typeface="BIZ UDPゴシック" panose="020B0400000000000000" pitchFamily="50" charset="-128"/>
                        </a:rPr>
                        <a:t>170</a:t>
                      </a:r>
                      <a:r>
                        <a:rPr kumimoji="1" lang="ja-JP" altLang="en-US" sz="1050" dirty="0">
                          <a:latin typeface="BIZ UDPゴシック" panose="020B0400000000000000" pitchFamily="50" charset="-128"/>
                          <a:ea typeface="BIZ UDPゴシック" panose="020B0400000000000000" pitchFamily="50" charset="-128"/>
                        </a:rPr>
                        <a:t>個   </a:t>
                      </a:r>
                      <a:r>
                        <a:rPr kumimoji="1" lang="ja-JP" altLang="en-US" sz="1050" dirty="0">
                          <a:solidFill>
                            <a:srgbClr val="FF0000"/>
                          </a:solidFill>
                          <a:latin typeface="BIZ UDPゴシック" panose="020B0400000000000000" pitchFamily="50" charset="-128"/>
                          <a:ea typeface="BIZ UDPゴシック" panose="020B0400000000000000" pitchFamily="50" charset="-128"/>
                        </a:rPr>
                        <a:t>▲９０個</a:t>
                      </a:r>
                      <a:r>
                        <a:rPr kumimoji="1" lang="en-US" altLang="ja-JP" sz="1050" dirty="0">
                          <a:solidFill>
                            <a:srgbClr val="FF0000"/>
                          </a:solidFill>
                          <a:latin typeface="BIZ UDPゴシック" panose="020B0400000000000000" pitchFamily="50" charset="-128"/>
                          <a:ea typeface="BIZ UDPゴシック" panose="020B0400000000000000" pitchFamily="50" charset="-128"/>
                        </a:rPr>
                        <a:t>/</a:t>
                      </a:r>
                      <a:r>
                        <a:rPr kumimoji="1" lang="ja-JP" altLang="en-US" sz="1050" dirty="0">
                          <a:solidFill>
                            <a:srgbClr val="FF0000"/>
                          </a:solidFill>
                          <a:latin typeface="BIZ UDPゴシック" panose="020B0400000000000000" pitchFamily="50" charset="-128"/>
                          <a:ea typeface="BIZ UDPゴシック" panose="020B0400000000000000" pitchFamily="50" charset="-128"/>
                        </a:rPr>
                        <a:t>日</a:t>
                      </a:r>
                    </a:p>
                  </a:txBody>
                  <a:tcPr>
                    <a:solidFill>
                      <a:schemeClr val="accent6">
                        <a:lumMod val="40000"/>
                        <a:lumOff val="60000"/>
                      </a:schemeClr>
                    </a:solidFill>
                  </a:tcPr>
                </a:tc>
                <a:extLst>
                  <a:ext uri="{0D108BD9-81ED-4DB2-BD59-A6C34878D82A}">
                    <a16:rowId xmlns:a16="http://schemas.microsoft.com/office/drawing/2014/main" val="3666790369"/>
                  </a:ext>
                </a:extLst>
              </a:tr>
              <a:tr h="370840">
                <a:tc>
                  <a:txBody>
                    <a:bodyPr/>
                    <a:lstStyle/>
                    <a:p>
                      <a:pPr algn="ctr"/>
                      <a:r>
                        <a:rPr kumimoji="1" lang="ja-JP" altLang="en-US" sz="1100" dirty="0"/>
                        <a:t>製造工程</a:t>
                      </a:r>
                    </a:p>
                  </a:txBody>
                  <a:tcPr anchor="ctr">
                    <a:solidFill>
                      <a:srgbClr val="7B9A48"/>
                    </a:solidFill>
                  </a:tcPr>
                </a:tc>
                <a:tc>
                  <a:txBody>
                    <a:bodyPr/>
                    <a:lstStyle/>
                    <a:p>
                      <a:r>
                        <a:rPr kumimoji="1" lang="en-US" altLang="ja-JP" sz="1050" dirty="0">
                          <a:latin typeface="BIZ UDPゴシック" panose="020B0400000000000000" pitchFamily="50" charset="-128"/>
                          <a:ea typeface="BIZ UDPゴシック" panose="020B0400000000000000" pitchFamily="50" charset="-128"/>
                        </a:rPr>
                        <a:t>AI</a:t>
                      </a:r>
                      <a:r>
                        <a:rPr kumimoji="1" lang="ja-JP" altLang="en-US" sz="1050" dirty="0">
                          <a:latin typeface="BIZ UDPゴシック" panose="020B0400000000000000" pitchFamily="50" charset="-128"/>
                          <a:ea typeface="BIZ UDPゴシック" panose="020B0400000000000000" pitchFamily="50" charset="-128"/>
                        </a:rPr>
                        <a:t>導入により精度の高い需要予測が可能となった場合、適切な製造準備や製造計画を立てることができる。</a:t>
                      </a:r>
                    </a:p>
                  </a:txBody>
                  <a:tcPr>
                    <a:solidFill>
                      <a:schemeClr val="accent6">
                        <a:lumMod val="20000"/>
                        <a:lumOff val="8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仕入・製造段階における過剰な仕入れや製造による</a:t>
                      </a:r>
                      <a:r>
                        <a:rPr kumimoji="1" lang="ja-JP" altLang="en-US" sz="1050" dirty="0">
                          <a:solidFill>
                            <a:srgbClr val="FF0000"/>
                          </a:solidFill>
                          <a:latin typeface="BIZ UDPゴシック" panose="020B0400000000000000" pitchFamily="50" charset="-128"/>
                          <a:ea typeface="BIZ UDPゴシック" panose="020B0400000000000000" pitchFamily="50" charset="-128"/>
                        </a:rPr>
                        <a:t>食品ロスの削減</a:t>
                      </a:r>
                      <a:r>
                        <a:rPr kumimoji="1" lang="ja-JP" altLang="en-US" sz="1050" dirty="0">
                          <a:latin typeface="BIZ UDPゴシック" panose="020B0400000000000000" pitchFamily="50" charset="-128"/>
                          <a:ea typeface="BIZ UDPゴシック" panose="020B0400000000000000" pitchFamily="50" charset="-128"/>
                        </a:rPr>
                        <a:t>に繋がることが期待できる。</a:t>
                      </a:r>
                    </a:p>
                  </a:txBody>
                  <a:tcPr>
                    <a:solidFill>
                      <a:schemeClr val="accent6">
                        <a:lumMod val="20000"/>
                        <a:lumOff val="80000"/>
                      </a:schemeClr>
                    </a:solidFill>
                  </a:tcPr>
                </a:tc>
                <a:extLst>
                  <a:ext uri="{0D108BD9-81ED-4DB2-BD59-A6C34878D82A}">
                    <a16:rowId xmlns:a16="http://schemas.microsoft.com/office/drawing/2014/main" val="1117902685"/>
                  </a:ext>
                </a:extLst>
              </a:tr>
              <a:tr h="370840">
                <a:tc>
                  <a:txBody>
                    <a:bodyPr/>
                    <a:lstStyle/>
                    <a:p>
                      <a:pPr algn="ctr"/>
                      <a:r>
                        <a:rPr kumimoji="1" lang="ja-JP" altLang="en-US" sz="1100" dirty="0"/>
                        <a:t>その他</a:t>
                      </a:r>
                    </a:p>
                  </a:txBody>
                  <a:tcPr anchor="ctr">
                    <a:solidFill>
                      <a:srgbClr val="7B9A48"/>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①サプライチェーンに与える効果</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②</a:t>
                      </a:r>
                      <a:r>
                        <a:rPr kumimoji="1" lang="en-US" altLang="ja-JP" sz="1050" dirty="0">
                          <a:latin typeface="BIZ UDPゴシック" panose="020B0400000000000000" pitchFamily="50" charset="-128"/>
                          <a:ea typeface="BIZ UDPゴシック" panose="020B0400000000000000" pitchFamily="50" charset="-128"/>
                        </a:rPr>
                        <a:t>CO2</a:t>
                      </a:r>
                      <a:r>
                        <a:rPr kumimoji="1" lang="ja-JP" altLang="en-US" sz="1050" dirty="0">
                          <a:latin typeface="BIZ UDPゴシック" panose="020B0400000000000000" pitchFamily="50" charset="-128"/>
                          <a:ea typeface="BIZ UDPゴシック" panose="020B0400000000000000" pitchFamily="50" charset="-128"/>
                        </a:rPr>
                        <a:t>の削減</a:t>
                      </a:r>
                    </a:p>
                  </a:txBody>
                  <a:tcPr>
                    <a:solidFill>
                      <a:schemeClr val="accent6">
                        <a:lumMod val="40000"/>
                        <a:lumOff val="6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①発注方法見直しによる原材料業者でのロス削減</a:t>
                      </a:r>
                      <a:r>
                        <a:rPr kumimoji="1" lang="ja-JP" altLang="en-US" sz="400" dirty="0">
                          <a:latin typeface="BIZ UDPゴシック" panose="020B0400000000000000" pitchFamily="50" charset="-128"/>
                          <a:ea typeface="BIZ UDPゴシック" panose="020B0400000000000000" pitchFamily="50" charset="-128"/>
                        </a:rPr>
                        <a:t>　</a:t>
                      </a:r>
                      <a:r>
                        <a:rPr kumimoji="1" lang="ja-JP" altLang="en-US" sz="800" dirty="0">
                          <a:latin typeface="BIZ UDPゴシック" panose="020B0400000000000000" pitchFamily="50" charset="-128"/>
                          <a:ea typeface="BIZ UDPゴシック" panose="020B0400000000000000" pitchFamily="50" charset="-128"/>
                        </a:rPr>
                        <a:t>等</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②製造･運搬･廃棄の工程で出る</a:t>
                      </a:r>
                      <a:r>
                        <a:rPr kumimoji="1" lang="en-US" altLang="ja-JP" sz="1050" dirty="0">
                          <a:latin typeface="BIZ UDPゴシック" panose="020B0400000000000000" pitchFamily="50" charset="-128"/>
                          <a:ea typeface="BIZ UDPゴシック" panose="020B0400000000000000" pitchFamily="50" charset="-128"/>
                        </a:rPr>
                        <a:t>CO2</a:t>
                      </a:r>
                      <a:r>
                        <a:rPr kumimoji="1" lang="ja-JP" altLang="en-US" sz="1050" dirty="0">
                          <a:latin typeface="BIZ UDPゴシック" panose="020B0400000000000000" pitchFamily="50" charset="-128"/>
                          <a:ea typeface="BIZ UDPゴシック" panose="020B0400000000000000" pitchFamily="50" charset="-128"/>
                        </a:rPr>
                        <a:t>を削減</a:t>
                      </a:r>
                      <a:endParaRPr kumimoji="1" lang="en-US" altLang="ja-JP" sz="1050" dirty="0">
                        <a:latin typeface="BIZ UDPゴシック" panose="020B0400000000000000" pitchFamily="50" charset="-128"/>
                        <a:ea typeface="BIZ UDPゴシック" panose="020B0400000000000000" pitchFamily="50" charset="-128"/>
                      </a:endParaRPr>
                    </a:p>
                  </a:txBody>
                  <a:tcPr>
                    <a:solidFill>
                      <a:schemeClr val="accent6">
                        <a:lumMod val="40000"/>
                        <a:lumOff val="60000"/>
                      </a:schemeClr>
                    </a:solidFill>
                  </a:tcPr>
                </a:tc>
                <a:extLst>
                  <a:ext uri="{0D108BD9-81ED-4DB2-BD59-A6C34878D82A}">
                    <a16:rowId xmlns:a16="http://schemas.microsoft.com/office/drawing/2014/main" val="13200316"/>
                  </a:ext>
                </a:extLst>
              </a:tr>
            </a:tbl>
          </a:graphicData>
        </a:graphic>
      </p:graphicFrame>
      <p:sp>
        <p:nvSpPr>
          <p:cNvPr id="9" name="テキスト ボックス 8">
            <a:extLst>
              <a:ext uri="{FF2B5EF4-FFF2-40B4-BE49-F238E27FC236}">
                <a16:creationId xmlns:a16="http://schemas.microsoft.com/office/drawing/2014/main" id="{FE4DA384-7CD6-20FD-81C9-F310A2FCA92F}"/>
              </a:ext>
            </a:extLst>
          </p:cNvPr>
          <p:cNvSpPr txBox="1"/>
          <p:nvPr/>
        </p:nvSpPr>
        <p:spPr>
          <a:xfrm>
            <a:off x="21464" y="6795965"/>
            <a:ext cx="1077439"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課題</a:t>
            </a:r>
          </a:p>
        </p:txBody>
      </p:sp>
      <p:sp>
        <p:nvSpPr>
          <p:cNvPr id="11" name="矢印: 五方向 10">
            <a:extLst>
              <a:ext uri="{FF2B5EF4-FFF2-40B4-BE49-F238E27FC236}">
                <a16:creationId xmlns:a16="http://schemas.microsoft.com/office/drawing/2014/main" id="{7E75B313-9F61-1B3F-DC38-5998A590B5F6}"/>
              </a:ext>
            </a:extLst>
          </p:cNvPr>
          <p:cNvSpPr/>
          <p:nvPr/>
        </p:nvSpPr>
        <p:spPr>
          <a:xfrm>
            <a:off x="26177" y="6798415"/>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テキスト ボックス 9">
            <a:extLst>
              <a:ext uri="{FF2B5EF4-FFF2-40B4-BE49-F238E27FC236}">
                <a16:creationId xmlns:a16="http://schemas.microsoft.com/office/drawing/2014/main" id="{6E47C9EC-A525-09EC-4362-FFFCED6C8027}"/>
              </a:ext>
            </a:extLst>
          </p:cNvPr>
          <p:cNvSpPr txBox="1"/>
          <p:nvPr/>
        </p:nvSpPr>
        <p:spPr>
          <a:xfrm>
            <a:off x="-31991" y="6787630"/>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８</a:t>
            </a:r>
          </a:p>
        </p:txBody>
      </p:sp>
      <p:graphicFrame>
        <p:nvGraphicFramePr>
          <p:cNvPr id="12" name="表 12">
            <a:extLst>
              <a:ext uri="{FF2B5EF4-FFF2-40B4-BE49-F238E27FC236}">
                <a16:creationId xmlns:a16="http://schemas.microsoft.com/office/drawing/2014/main" id="{62CA826B-B829-C55B-2879-56A34C79AC9D}"/>
              </a:ext>
            </a:extLst>
          </p:cNvPr>
          <p:cNvGraphicFramePr>
            <a:graphicFrameLocks noGrp="1"/>
          </p:cNvGraphicFramePr>
          <p:nvPr>
            <p:extLst>
              <p:ext uri="{D42A27DB-BD31-4B8C-83A1-F6EECF244321}">
                <p14:modId xmlns:p14="http://schemas.microsoft.com/office/powerpoint/2010/main" val="2134648299"/>
              </p:ext>
            </p:extLst>
          </p:nvPr>
        </p:nvGraphicFramePr>
        <p:xfrm>
          <a:off x="65242" y="7174515"/>
          <a:ext cx="6698142" cy="782320"/>
        </p:xfrm>
        <a:graphic>
          <a:graphicData uri="http://schemas.openxmlformats.org/drawingml/2006/table">
            <a:tbl>
              <a:tblPr firstRow="1" bandRow="1">
                <a:tableStyleId>{5C22544A-7EE6-4342-B048-85BDC9FD1C3A}</a:tableStyleId>
              </a:tblPr>
              <a:tblGrid>
                <a:gridCol w="2232714">
                  <a:extLst>
                    <a:ext uri="{9D8B030D-6E8A-4147-A177-3AD203B41FA5}">
                      <a16:colId xmlns:a16="http://schemas.microsoft.com/office/drawing/2014/main" val="2586963925"/>
                    </a:ext>
                  </a:extLst>
                </a:gridCol>
                <a:gridCol w="2232714">
                  <a:extLst>
                    <a:ext uri="{9D8B030D-6E8A-4147-A177-3AD203B41FA5}">
                      <a16:colId xmlns:a16="http://schemas.microsoft.com/office/drawing/2014/main" val="754607123"/>
                    </a:ext>
                  </a:extLst>
                </a:gridCol>
                <a:gridCol w="2232714">
                  <a:extLst>
                    <a:ext uri="{9D8B030D-6E8A-4147-A177-3AD203B41FA5}">
                      <a16:colId xmlns:a16="http://schemas.microsoft.com/office/drawing/2014/main" val="233236725"/>
                    </a:ext>
                  </a:extLst>
                </a:gridCol>
              </a:tblGrid>
              <a:tr h="370840">
                <a:tc>
                  <a:txBody>
                    <a:bodyPr/>
                    <a:lstStyle/>
                    <a:p>
                      <a:pPr algn="ctr"/>
                      <a:r>
                        <a:rPr kumimoji="1" lang="ja-JP" altLang="en-US" sz="1100" dirty="0"/>
                        <a:t>課題１：制度改善手法の確立</a:t>
                      </a:r>
                      <a:endParaRPr kumimoji="1" lang="en-US" altLang="ja-JP" sz="1100" dirty="0"/>
                    </a:p>
                  </a:txBody>
                  <a:tcPr anchor="ctr">
                    <a:solidFill>
                      <a:srgbClr val="7B9A48"/>
                    </a:solidFill>
                  </a:tcPr>
                </a:tc>
                <a:tc>
                  <a:txBody>
                    <a:bodyPr/>
                    <a:lstStyle/>
                    <a:p>
                      <a:pPr algn="ctr"/>
                      <a:r>
                        <a:rPr kumimoji="1" lang="ja-JP" altLang="en-US" sz="1100" dirty="0"/>
                        <a:t>課題２：</a:t>
                      </a:r>
                      <a:r>
                        <a:rPr kumimoji="1" lang="en-US" altLang="ja-JP" sz="1100" dirty="0"/>
                        <a:t>AI</a:t>
                      </a:r>
                      <a:r>
                        <a:rPr kumimoji="1" lang="ja-JP" altLang="en-US" sz="1100" dirty="0"/>
                        <a:t>予測導入の初期投資</a:t>
                      </a:r>
                    </a:p>
                  </a:txBody>
                  <a:tcPr anchor="ctr">
                    <a:solidFill>
                      <a:srgbClr val="7B9A48"/>
                    </a:solidFill>
                  </a:tcPr>
                </a:tc>
                <a:tc>
                  <a:txBody>
                    <a:bodyPr/>
                    <a:lstStyle/>
                    <a:p>
                      <a:pPr algn="ctr"/>
                      <a:r>
                        <a:rPr kumimoji="1" lang="ja-JP" altLang="en-US" sz="1100" dirty="0"/>
                        <a:t>課題３：知見獲得･社内理解</a:t>
                      </a:r>
                    </a:p>
                  </a:txBody>
                  <a:tcPr anchor="ctr">
                    <a:solidFill>
                      <a:srgbClr val="7B9A48"/>
                    </a:solidFill>
                  </a:tcPr>
                </a:tc>
                <a:extLst>
                  <a:ext uri="{0D108BD9-81ED-4DB2-BD59-A6C34878D82A}">
                    <a16:rowId xmlns:a16="http://schemas.microsoft.com/office/drawing/2014/main" val="1857621586"/>
                  </a:ext>
                </a:extLst>
              </a:tr>
              <a:tr h="338461">
                <a:tc>
                  <a:txBody>
                    <a:bodyPr/>
                    <a:lstStyle/>
                    <a:p>
                      <a:r>
                        <a:rPr kumimoji="1" lang="ja-JP" altLang="en-US" sz="1050" dirty="0">
                          <a:latin typeface="BIZ UDPゴシック" panose="020B0400000000000000" pitchFamily="50" charset="-128"/>
                          <a:ea typeface="BIZ UDPゴシック" panose="020B0400000000000000" pitchFamily="50" charset="-128"/>
                        </a:rPr>
                        <a:t>・制度改善手法のノウハウ獲得</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・商品、事業特性の把握</a:t>
                      </a:r>
                    </a:p>
                  </a:txBody>
                  <a:tcPr>
                    <a:solidFill>
                      <a:schemeClr val="accent6">
                        <a:lumMod val="20000"/>
                        <a:lumOff val="8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・導入費用（外部委託）</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・作業負担</a:t>
                      </a:r>
                    </a:p>
                  </a:txBody>
                  <a:tcPr>
                    <a:solidFill>
                      <a:schemeClr val="accent6">
                        <a:lumMod val="20000"/>
                        <a:lumOff val="80000"/>
                      </a:schemeClr>
                    </a:solidFill>
                  </a:tcPr>
                </a:tc>
                <a:tc>
                  <a:txBody>
                    <a:bodyPr/>
                    <a:lstStyle/>
                    <a:p>
                      <a:r>
                        <a:rPr kumimoji="1" lang="ja-JP" altLang="en-US" sz="1050" dirty="0">
                          <a:latin typeface="BIZ UDPゴシック" panose="020B0400000000000000" pitchFamily="50" charset="-128"/>
                          <a:ea typeface="BIZ UDPゴシック" panose="020B0400000000000000" pitchFamily="50" charset="-128"/>
                        </a:rPr>
                        <a:t>・</a:t>
                      </a:r>
                      <a:r>
                        <a:rPr kumimoji="1" lang="en-US" altLang="ja-JP" sz="1050" dirty="0">
                          <a:latin typeface="BIZ UDPゴシック" panose="020B0400000000000000" pitchFamily="50" charset="-128"/>
                          <a:ea typeface="BIZ UDPゴシック" panose="020B0400000000000000" pitchFamily="50" charset="-128"/>
                        </a:rPr>
                        <a:t>AI</a:t>
                      </a:r>
                      <a:r>
                        <a:rPr kumimoji="1" lang="ja-JP" altLang="en-US" sz="1050" dirty="0">
                          <a:latin typeface="BIZ UDPゴシック" panose="020B0400000000000000" pitchFamily="50" charset="-128"/>
                          <a:ea typeface="BIZ UDPゴシック" panose="020B0400000000000000" pitchFamily="50" charset="-128"/>
                        </a:rPr>
                        <a:t>担当者の育成</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獲得</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a:t>
                      </a:r>
                      <a:r>
                        <a:rPr kumimoji="1" lang="en-US" altLang="ja-JP" sz="1050" dirty="0">
                          <a:latin typeface="BIZ UDPゴシック" panose="020B0400000000000000" pitchFamily="50" charset="-128"/>
                          <a:ea typeface="BIZ UDPゴシック" panose="020B0400000000000000" pitchFamily="50" charset="-128"/>
                        </a:rPr>
                        <a:t>AI</a:t>
                      </a:r>
                      <a:r>
                        <a:rPr kumimoji="1" lang="ja-JP" altLang="en-US" sz="1050" dirty="0">
                          <a:latin typeface="BIZ UDPゴシック" panose="020B0400000000000000" pitchFamily="50" charset="-128"/>
                          <a:ea typeface="BIZ UDPゴシック" panose="020B0400000000000000" pitchFamily="50" charset="-128"/>
                        </a:rPr>
                        <a:t>導入に対する理解</a:t>
                      </a:r>
                    </a:p>
                  </a:txBody>
                  <a:tcPr>
                    <a:solidFill>
                      <a:schemeClr val="accent6">
                        <a:lumMod val="20000"/>
                        <a:lumOff val="80000"/>
                      </a:schemeClr>
                    </a:solidFill>
                  </a:tcPr>
                </a:tc>
                <a:extLst>
                  <a:ext uri="{0D108BD9-81ED-4DB2-BD59-A6C34878D82A}">
                    <a16:rowId xmlns:a16="http://schemas.microsoft.com/office/drawing/2014/main" val="3047562592"/>
                  </a:ext>
                </a:extLst>
              </a:tr>
            </a:tbl>
          </a:graphicData>
        </a:graphic>
      </p:graphicFrame>
      <p:sp>
        <p:nvSpPr>
          <p:cNvPr id="13" name="テキスト ボックス 12">
            <a:extLst>
              <a:ext uri="{FF2B5EF4-FFF2-40B4-BE49-F238E27FC236}">
                <a16:creationId xmlns:a16="http://schemas.microsoft.com/office/drawing/2014/main" id="{46BB3EFB-E903-8C49-9859-C34F80DCD9C7}"/>
              </a:ext>
            </a:extLst>
          </p:cNvPr>
          <p:cNvSpPr txBox="1"/>
          <p:nvPr/>
        </p:nvSpPr>
        <p:spPr>
          <a:xfrm>
            <a:off x="11145" y="8022143"/>
            <a:ext cx="1077439" cy="307777"/>
          </a:xfrm>
          <a:prstGeom prst="rect">
            <a:avLst/>
          </a:prstGeom>
          <a:noFill/>
          <a:ln w="28575">
            <a:solidFill>
              <a:srgbClr val="E76363"/>
            </a:solidFill>
          </a:ln>
        </p:spPr>
        <p:txBody>
          <a:bodyPr wrap="square" rtlCol="0" anchor="t">
            <a:spAutoFit/>
          </a:bodyPr>
          <a:lstStyle/>
          <a:p>
            <a:r>
              <a:rPr lang="ja-JP" altLang="en-US" sz="1400" b="1" dirty="0">
                <a:latin typeface="BIZ UDPゴシック" panose="020B0400000000000000" pitchFamily="50" charset="-128"/>
                <a:ea typeface="BIZ UDPゴシック" panose="020B0400000000000000" pitchFamily="50" charset="-128"/>
              </a:rPr>
              <a:t>　　　総括</a:t>
            </a:r>
          </a:p>
        </p:txBody>
      </p:sp>
      <p:sp>
        <p:nvSpPr>
          <p:cNvPr id="14" name="矢印: 五方向 13">
            <a:extLst>
              <a:ext uri="{FF2B5EF4-FFF2-40B4-BE49-F238E27FC236}">
                <a16:creationId xmlns:a16="http://schemas.microsoft.com/office/drawing/2014/main" id="{E31C5AA1-B634-771A-FAF4-63B2D61BB41C}"/>
              </a:ext>
            </a:extLst>
          </p:cNvPr>
          <p:cNvSpPr/>
          <p:nvPr/>
        </p:nvSpPr>
        <p:spPr>
          <a:xfrm>
            <a:off x="26178" y="8010909"/>
            <a:ext cx="419855" cy="310676"/>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テキスト ボックス 14">
            <a:extLst>
              <a:ext uri="{FF2B5EF4-FFF2-40B4-BE49-F238E27FC236}">
                <a16:creationId xmlns:a16="http://schemas.microsoft.com/office/drawing/2014/main" id="{37B27AD4-A272-C845-2263-455386F0C128}"/>
              </a:ext>
            </a:extLst>
          </p:cNvPr>
          <p:cNvSpPr txBox="1"/>
          <p:nvPr/>
        </p:nvSpPr>
        <p:spPr>
          <a:xfrm>
            <a:off x="-31991" y="8012358"/>
            <a:ext cx="783211" cy="307777"/>
          </a:xfrm>
          <a:prstGeom prst="rect">
            <a:avLst/>
          </a:prstGeom>
          <a:noFill/>
        </p:spPr>
        <p:txBody>
          <a:bodyPr wrap="square" rtlCol="0">
            <a:spAutoFit/>
          </a:bodyPr>
          <a:lstStyle/>
          <a:p>
            <a:r>
              <a:rPr lang="en-US" altLang="ja-JP" sz="1400" b="1" dirty="0">
                <a:solidFill>
                  <a:schemeClr val="bg1"/>
                </a:solidFill>
                <a:latin typeface="BIZ UDPゴシック" panose="020B0400000000000000" pitchFamily="50" charset="-128"/>
                <a:ea typeface="BIZ UDPゴシック" panose="020B0400000000000000" pitchFamily="50" charset="-128"/>
              </a:rPr>
              <a:t>0</a:t>
            </a:r>
            <a:r>
              <a:rPr lang="ja-JP" altLang="en-US" sz="1400" b="1" dirty="0">
                <a:solidFill>
                  <a:schemeClr val="bg1"/>
                </a:solidFill>
                <a:latin typeface="BIZ UDPゴシック" panose="020B0400000000000000" pitchFamily="50" charset="-128"/>
                <a:ea typeface="BIZ UDPゴシック" panose="020B0400000000000000" pitchFamily="50" charset="-128"/>
              </a:rPr>
              <a:t>９</a:t>
            </a:r>
          </a:p>
        </p:txBody>
      </p:sp>
      <p:sp>
        <p:nvSpPr>
          <p:cNvPr id="16" name="四角形: 角を丸くする 15">
            <a:extLst>
              <a:ext uri="{FF2B5EF4-FFF2-40B4-BE49-F238E27FC236}">
                <a16:creationId xmlns:a16="http://schemas.microsoft.com/office/drawing/2014/main" id="{7C8FA5BB-D85B-82EA-C0C5-23B093FB5FDA}"/>
              </a:ext>
            </a:extLst>
          </p:cNvPr>
          <p:cNvSpPr/>
          <p:nvPr/>
        </p:nvSpPr>
        <p:spPr>
          <a:xfrm>
            <a:off x="28060" y="8382415"/>
            <a:ext cx="6801880" cy="1162617"/>
          </a:xfrm>
          <a:prstGeom prst="roundRect">
            <a:avLst/>
          </a:prstGeom>
          <a:solidFill>
            <a:srgbClr val="FFEEEB"/>
          </a:solidFill>
          <a:ln>
            <a:solidFill>
              <a:srgbClr val="B91D1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en-US" altLang="ja-JP" sz="1100" b="1" dirty="0">
                <a:solidFill>
                  <a:srgbClr val="FF0000"/>
                </a:solidFill>
                <a:latin typeface="BIZ UDPゴシック" panose="020B0400000000000000" pitchFamily="50" charset="-128"/>
                <a:ea typeface="BIZ UDPゴシック" panose="020B0400000000000000" pitchFamily="50" charset="-128"/>
              </a:rPr>
              <a:t>AI</a:t>
            </a:r>
            <a:r>
              <a:rPr kumimoji="1" lang="ja-JP" altLang="en-US" sz="1100" b="1" dirty="0">
                <a:solidFill>
                  <a:srgbClr val="FF0000"/>
                </a:solidFill>
                <a:latin typeface="BIZ UDPゴシック" panose="020B0400000000000000" pitchFamily="50" charset="-128"/>
                <a:ea typeface="BIZ UDPゴシック" panose="020B0400000000000000" pitchFamily="50" charset="-128"/>
              </a:rPr>
              <a:t>による需要予測</a:t>
            </a:r>
            <a:r>
              <a:rPr kumimoji="1" lang="ja-JP" altLang="en-US" sz="1100" b="1" dirty="0">
                <a:solidFill>
                  <a:schemeClr val="tx1"/>
                </a:solidFill>
                <a:latin typeface="BIZ UDPゴシック" panose="020B0400000000000000" pitchFamily="50" charset="-128"/>
                <a:ea typeface="BIZ UDPゴシック" panose="020B0400000000000000" pitchFamily="50" charset="-128"/>
              </a:rPr>
              <a:t>は従来の予測に比べ</a:t>
            </a:r>
            <a:r>
              <a:rPr kumimoji="1" lang="ja-JP" altLang="en-US" sz="1100" b="1" dirty="0">
                <a:solidFill>
                  <a:srgbClr val="FF0000"/>
                </a:solidFill>
                <a:latin typeface="BIZ UDPゴシック" panose="020B0400000000000000" pitchFamily="50" charset="-128"/>
                <a:ea typeface="BIZ UDPゴシック" panose="020B0400000000000000" pitchFamily="50" charset="-128"/>
              </a:rPr>
              <a:t>精度が高い結果</a:t>
            </a:r>
            <a:r>
              <a:rPr kumimoji="1" lang="ja-JP" altLang="en-US" sz="1100" b="1" dirty="0">
                <a:solidFill>
                  <a:schemeClr val="tx1"/>
                </a:solidFill>
                <a:latin typeface="BIZ UDPゴシック" panose="020B0400000000000000" pitchFamily="50" charset="-128"/>
                <a:ea typeface="BIZ UDPゴシック" panose="020B0400000000000000" pitchFamily="50" charset="-128"/>
              </a:rPr>
              <a:t>が得られた。</a:t>
            </a:r>
            <a:endParaRPr kumimoji="1" lang="en-US" altLang="ja-JP" sz="1100" b="1"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kumimoji="1" lang="ja-JP" altLang="en-US" sz="1100" b="1" dirty="0">
                <a:solidFill>
                  <a:schemeClr val="tx1"/>
                </a:solidFill>
                <a:latin typeface="BIZ UDPゴシック" panose="020B0400000000000000" pitchFamily="50" charset="-128"/>
                <a:ea typeface="BIZ UDPゴシック" panose="020B0400000000000000" pitchFamily="50" charset="-128"/>
              </a:rPr>
              <a:t>▪賞味・消費期限を有する事業者で導入した場合に、</a:t>
            </a:r>
            <a:r>
              <a:rPr kumimoji="1" lang="ja-JP" altLang="en-US" sz="1100" b="1" dirty="0">
                <a:solidFill>
                  <a:srgbClr val="FF0000"/>
                </a:solidFill>
                <a:latin typeface="BIZ UDPゴシック" panose="020B0400000000000000" pitchFamily="50" charset="-128"/>
                <a:ea typeface="BIZ UDPゴシック" panose="020B0400000000000000" pitchFamily="50" charset="-128"/>
              </a:rPr>
              <a:t>食品ロス削減の可能性は十分に見込まれる。</a:t>
            </a:r>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a:p>
            <a:pPr>
              <a:lnSpc>
                <a:spcPct val="150000"/>
              </a:lnSpc>
            </a:pPr>
            <a:r>
              <a:rPr kumimoji="1" lang="ja-JP" altLang="en-US" sz="1100" b="1" dirty="0">
                <a:solidFill>
                  <a:schemeClr val="tx1"/>
                </a:solidFill>
                <a:latin typeface="BIZ UDPゴシック" panose="020B0400000000000000" pitchFamily="50" charset="-128"/>
                <a:ea typeface="BIZ UDPゴシック" panose="020B0400000000000000" pitchFamily="50" charset="-128"/>
              </a:rPr>
              <a:t>▪需要予測の精度向上により</a:t>
            </a:r>
            <a:r>
              <a:rPr kumimoji="1" lang="ja-JP" altLang="en-US" sz="1100" b="1" dirty="0">
                <a:solidFill>
                  <a:srgbClr val="FF0000"/>
                </a:solidFill>
                <a:latin typeface="BIZ UDPゴシック" panose="020B0400000000000000" pitchFamily="50" charset="-128"/>
                <a:ea typeface="BIZ UDPゴシック" panose="020B0400000000000000" pitchFamily="50" charset="-128"/>
              </a:rPr>
              <a:t>適切な製造計画や物流の改善、作業効率化等多くの経営改善効果</a:t>
            </a:r>
            <a:r>
              <a:rPr kumimoji="1" lang="ja-JP" altLang="en-US" sz="1100" b="1" dirty="0">
                <a:solidFill>
                  <a:schemeClr val="tx1"/>
                </a:solidFill>
                <a:latin typeface="BIZ UDPゴシック" panose="020B0400000000000000" pitchFamily="50" charset="-128"/>
                <a:ea typeface="BIZ UDPゴシック" panose="020B0400000000000000" pitchFamily="50" charset="-128"/>
              </a:rPr>
              <a:t>が得られる。</a:t>
            </a:r>
            <a:endParaRPr kumimoji="1" lang="en-US" altLang="ja-JP" sz="1100" b="1"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kumimoji="1" lang="ja-JP" altLang="en-US" sz="1100" b="1" dirty="0">
                <a:solidFill>
                  <a:schemeClr val="tx1"/>
                </a:solidFill>
                <a:latin typeface="BIZ UDPゴシック" panose="020B0400000000000000" pitchFamily="50" charset="-128"/>
                <a:ea typeface="BIZ UDPゴシック" panose="020B0400000000000000" pitchFamily="50" charset="-128"/>
              </a:rPr>
              <a:t>▪食品ロスへの対応を通じて</a:t>
            </a:r>
            <a:r>
              <a:rPr kumimoji="1" lang="ja-JP" altLang="en-US" sz="1100" b="1" dirty="0">
                <a:solidFill>
                  <a:srgbClr val="FF0000"/>
                </a:solidFill>
                <a:latin typeface="BIZ UDPゴシック" panose="020B0400000000000000" pitchFamily="50" charset="-128"/>
                <a:ea typeface="BIZ UDPゴシック" panose="020B0400000000000000" pitchFamily="50" charset="-128"/>
              </a:rPr>
              <a:t>事業全体の改善・効率化を図ることができ、企業の経営基盤の強化</a:t>
            </a:r>
            <a:r>
              <a:rPr kumimoji="1" lang="ja-JP" altLang="en-US" sz="1100" b="1" dirty="0">
                <a:solidFill>
                  <a:schemeClr val="tx1"/>
                </a:solidFill>
                <a:latin typeface="BIZ UDPゴシック" panose="020B0400000000000000" pitchFamily="50" charset="-128"/>
                <a:ea typeface="BIZ UDPゴシック" panose="020B0400000000000000" pitchFamily="50" charset="-128"/>
              </a:rPr>
              <a:t>にも繋がる。</a:t>
            </a:r>
          </a:p>
        </p:txBody>
      </p:sp>
      <p:sp>
        <p:nvSpPr>
          <p:cNvPr id="4" name="吹き出し: 四角形 3">
            <a:extLst>
              <a:ext uri="{FF2B5EF4-FFF2-40B4-BE49-F238E27FC236}">
                <a16:creationId xmlns:a16="http://schemas.microsoft.com/office/drawing/2014/main" id="{67836A04-36D3-40DC-B441-1A70F261A632}"/>
              </a:ext>
            </a:extLst>
          </p:cNvPr>
          <p:cNvSpPr/>
          <p:nvPr/>
        </p:nvSpPr>
        <p:spPr>
          <a:xfrm>
            <a:off x="438515" y="3726092"/>
            <a:ext cx="6308231" cy="195039"/>
          </a:xfrm>
          <a:prstGeom prst="wedgeRectCallout">
            <a:avLst>
              <a:gd name="adj1" fmla="val -51434"/>
              <a:gd name="adj2" fmla="val 40567"/>
            </a:avLst>
          </a:prstGeom>
          <a:solidFill>
            <a:srgbClr val="FFDFD9"/>
          </a:solidFill>
          <a:ln>
            <a:solidFill>
              <a:srgbClr val="E76363"/>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850" dirty="0">
                <a:solidFill>
                  <a:schemeClr val="tx1"/>
                </a:solidFill>
                <a:latin typeface="BIZ UDPゴシック" panose="020B0400000000000000" pitchFamily="50" charset="-128"/>
                <a:ea typeface="BIZ UDPゴシック" panose="020B0400000000000000" pitchFamily="50" charset="-128"/>
              </a:rPr>
              <a:t>消費・賞味期限を有する業種における試算（分かりやすさを考慮して簡略化・標準化した数値）のため参考値として御参照ください。</a:t>
            </a:r>
          </a:p>
        </p:txBody>
      </p:sp>
      <p:graphicFrame>
        <p:nvGraphicFramePr>
          <p:cNvPr id="20" name="表 20">
            <a:extLst>
              <a:ext uri="{FF2B5EF4-FFF2-40B4-BE49-F238E27FC236}">
                <a16:creationId xmlns:a16="http://schemas.microsoft.com/office/drawing/2014/main" id="{2F7A1720-6878-2D47-115C-C6777A24A081}"/>
              </a:ext>
            </a:extLst>
          </p:cNvPr>
          <p:cNvGraphicFramePr>
            <a:graphicFrameLocks noGrp="1"/>
          </p:cNvGraphicFramePr>
          <p:nvPr>
            <p:extLst>
              <p:ext uri="{D42A27DB-BD31-4B8C-83A1-F6EECF244321}">
                <p14:modId xmlns:p14="http://schemas.microsoft.com/office/powerpoint/2010/main" val="2391588566"/>
              </p:ext>
            </p:extLst>
          </p:nvPr>
        </p:nvGraphicFramePr>
        <p:xfrm>
          <a:off x="431000" y="407216"/>
          <a:ext cx="6323262" cy="259080"/>
        </p:xfrm>
        <a:graphic>
          <a:graphicData uri="http://schemas.openxmlformats.org/drawingml/2006/table">
            <a:tbl>
              <a:tblPr bandRow="1">
                <a:tableStyleId>{5C22544A-7EE6-4342-B048-85BDC9FD1C3A}</a:tableStyleId>
              </a:tblPr>
              <a:tblGrid>
                <a:gridCol w="779614">
                  <a:extLst>
                    <a:ext uri="{9D8B030D-6E8A-4147-A177-3AD203B41FA5}">
                      <a16:colId xmlns:a16="http://schemas.microsoft.com/office/drawing/2014/main" val="1043218761"/>
                    </a:ext>
                  </a:extLst>
                </a:gridCol>
                <a:gridCol w="2343955">
                  <a:extLst>
                    <a:ext uri="{9D8B030D-6E8A-4147-A177-3AD203B41FA5}">
                      <a16:colId xmlns:a16="http://schemas.microsoft.com/office/drawing/2014/main" val="1135470732"/>
                    </a:ext>
                  </a:extLst>
                </a:gridCol>
                <a:gridCol w="3199693">
                  <a:extLst>
                    <a:ext uri="{9D8B030D-6E8A-4147-A177-3AD203B41FA5}">
                      <a16:colId xmlns:a16="http://schemas.microsoft.com/office/drawing/2014/main" val="4132755598"/>
                    </a:ext>
                  </a:extLst>
                </a:gridCol>
              </a:tblGrid>
              <a:tr h="183980">
                <a:tc>
                  <a:txBody>
                    <a:bodyPr/>
                    <a:lstStyle/>
                    <a:p>
                      <a:pPr algn="ctr"/>
                      <a:r>
                        <a:rPr kumimoji="1" lang="ja-JP" altLang="en-US" sz="1100" b="1" dirty="0">
                          <a:solidFill>
                            <a:schemeClr val="bg1"/>
                          </a:solidFill>
                        </a:rPr>
                        <a:t>項目</a:t>
                      </a:r>
                    </a:p>
                  </a:txBody>
                  <a:tcPr>
                    <a:solidFill>
                      <a:srgbClr val="7B9A48"/>
                    </a:solidFill>
                  </a:tcPr>
                </a:tc>
                <a:tc>
                  <a:txBody>
                    <a:bodyPr/>
                    <a:lstStyle/>
                    <a:p>
                      <a:pPr algn="ctr"/>
                      <a:r>
                        <a:rPr kumimoji="1" lang="ja-JP" altLang="en-US" sz="1100" b="1" dirty="0">
                          <a:solidFill>
                            <a:schemeClr val="bg1"/>
                          </a:solidFill>
                        </a:rPr>
                        <a:t>概要</a:t>
                      </a:r>
                    </a:p>
                  </a:txBody>
                  <a:tcPr>
                    <a:solidFill>
                      <a:srgbClr val="7B9A48"/>
                    </a:solidFill>
                  </a:tcPr>
                </a:tc>
                <a:tc>
                  <a:txBody>
                    <a:bodyPr/>
                    <a:lstStyle/>
                    <a:p>
                      <a:pPr algn="ctr"/>
                      <a:r>
                        <a:rPr kumimoji="1" lang="ja-JP" altLang="en-US" sz="1100" b="1" dirty="0">
                          <a:solidFill>
                            <a:schemeClr val="bg1"/>
                          </a:solidFill>
                        </a:rPr>
                        <a:t>効果（試算）</a:t>
                      </a:r>
                    </a:p>
                  </a:txBody>
                  <a:tcPr>
                    <a:solidFill>
                      <a:srgbClr val="7B9A48"/>
                    </a:solidFill>
                  </a:tcPr>
                </a:tc>
                <a:extLst>
                  <a:ext uri="{0D108BD9-81ED-4DB2-BD59-A6C34878D82A}">
                    <a16:rowId xmlns:a16="http://schemas.microsoft.com/office/drawing/2014/main" val="1330096258"/>
                  </a:ext>
                </a:extLst>
              </a:tr>
            </a:tbl>
          </a:graphicData>
        </a:graphic>
      </p:graphicFrame>
      <p:pic>
        <p:nvPicPr>
          <p:cNvPr id="21" name="図 20">
            <a:extLst>
              <a:ext uri="{FF2B5EF4-FFF2-40B4-BE49-F238E27FC236}">
                <a16:creationId xmlns:a16="http://schemas.microsoft.com/office/drawing/2014/main" id="{FC1AF155-CB5D-EA49-2E7E-C04A55902FB0}"/>
              </a:ext>
            </a:extLst>
          </p:cNvPr>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565396" y="1174032"/>
            <a:ext cx="336831" cy="336831"/>
          </a:xfrm>
          <a:prstGeom prst="rect">
            <a:avLst/>
          </a:prstGeom>
        </p:spPr>
      </p:pic>
      <p:pic>
        <p:nvPicPr>
          <p:cNvPr id="26" name="図 25">
            <a:extLst>
              <a:ext uri="{FF2B5EF4-FFF2-40B4-BE49-F238E27FC236}">
                <a16:creationId xmlns:a16="http://schemas.microsoft.com/office/drawing/2014/main" id="{CF40E690-EF7D-7DC5-234B-02D2F6702F31}"/>
              </a:ext>
            </a:extLst>
          </p:cNvPr>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059636" y="1097792"/>
            <a:ext cx="327282" cy="327282"/>
          </a:xfrm>
          <a:prstGeom prst="rect">
            <a:avLst/>
          </a:prstGeom>
        </p:spPr>
      </p:pic>
      <p:sp>
        <p:nvSpPr>
          <p:cNvPr id="27" name="円弧 26">
            <a:extLst>
              <a:ext uri="{FF2B5EF4-FFF2-40B4-BE49-F238E27FC236}">
                <a16:creationId xmlns:a16="http://schemas.microsoft.com/office/drawing/2014/main" id="{DFFAFDC7-60BA-DE80-94AF-7B41F1A7D9DC}"/>
              </a:ext>
            </a:extLst>
          </p:cNvPr>
          <p:cNvSpPr/>
          <p:nvPr/>
        </p:nvSpPr>
        <p:spPr>
          <a:xfrm rot="5670571">
            <a:off x="1720079" y="80110"/>
            <a:ext cx="636596" cy="2028214"/>
          </a:xfrm>
          <a:prstGeom prst="arc">
            <a:avLst>
              <a:gd name="adj1" fmla="val 16593290"/>
              <a:gd name="adj2" fmla="val 768150"/>
            </a:avLst>
          </a:prstGeom>
          <a:ln w="19050">
            <a:solidFill>
              <a:srgbClr val="E76363"/>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D2946A40-6173-834B-AA48-99317E60EB38}"/>
              </a:ext>
            </a:extLst>
          </p:cNvPr>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1205841" flipH="1">
            <a:off x="2332414" y="1263808"/>
            <a:ext cx="284286" cy="296706"/>
          </a:xfrm>
          <a:prstGeom prst="rect">
            <a:avLst/>
          </a:prstGeom>
        </p:spPr>
      </p:pic>
      <p:pic>
        <p:nvPicPr>
          <p:cNvPr id="42" name="グラフィックス 41" descr="オフィス ワーカー (男性) 単色塗りつぶし">
            <a:extLst>
              <a:ext uri="{FF2B5EF4-FFF2-40B4-BE49-F238E27FC236}">
                <a16:creationId xmlns:a16="http://schemas.microsoft.com/office/drawing/2014/main" id="{0AE033A6-CCD9-E3D2-F353-A270E27693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64782" y="3073137"/>
            <a:ext cx="621169" cy="621169"/>
          </a:xfrm>
          <a:prstGeom prst="rect">
            <a:avLst/>
          </a:prstGeom>
        </p:spPr>
      </p:pic>
      <p:pic>
        <p:nvPicPr>
          <p:cNvPr id="46" name="グラフィックス 45" descr="チャットの吹き出し 枠線">
            <a:extLst>
              <a:ext uri="{FF2B5EF4-FFF2-40B4-BE49-F238E27FC236}">
                <a16:creationId xmlns:a16="http://schemas.microsoft.com/office/drawing/2014/main" id="{F15FBA56-0BDA-B5DD-5E99-E4901089FF3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544436" y="3028024"/>
            <a:ext cx="474022" cy="474022"/>
          </a:xfrm>
          <a:prstGeom prst="rect">
            <a:avLst/>
          </a:prstGeom>
        </p:spPr>
      </p:pic>
      <p:sp>
        <p:nvSpPr>
          <p:cNvPr id="28" name="吹き出し: 角を丸めた四角形 27">
            <a:extLst>
              <a:ext uri="{FF2B5EF4-FFF2-40B4-BE49-F238E27FC236}">
                <a16:creationId xmlns:a16="http://schemas.microsoft.com/office/drawing/2014/main" id="{BD61F6B2-D060-FD07-6DD7-F4B7FF9680DE}"/>
              </a:ext>
            </a:extLst>
          </p:cNvPr>
          <p:cNvSpPr/>
          <p:nvPr/>
        </p:nvSpPr>
        <p:spPr>
          <a:xfrm>
            <a:off x="1253623" y="6778588"/>
            <a:ext cx="5509761" cy="359998"/>
          </a:xfrm>
          <a:prstGeom prst="wedgeRoundRectCallout">
            <a:avLst>
              <a:gd name="adj1" fmla="val -51952"/>
              <a:gd name="adj2" fmla="val 18593"/>
              <a:gd name="adj3" fmla="val 16667"/>
            </a:avLst>
          </a:prstGeom>
          <a:solidFill>
            <a:srgbClr val="FFDFD9"/>
          </a:solidFill>
          <a:ln>
            <a:solidFill>
              <a:srgbClr val="E7636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tx1"/>
                </a:solidFill>
                <a:latin typeface="BIZ UDPゴシック" panose="020B0400000000000000" pitchFamily="50" charset="-128"/>
                <a:ea typeface="BIZ UDPゴシック" panose="020B0400000000000000" pitchFamily="50" charset="-128"/>
              </a:rPr>
              <a:t>　これらの課題への対策を含めて</a:t>
            </a:r>
            <a:r>
              <a:rPr kumimoji="1" lang="en-US" altLang="ja-JP" sz="900" dirty="0">
                <a:solidFill>
                  <a:schemeClr val="tx1"/>
                </a:solidFill>
                <a:latin typeface="BIZ UDPゴシック" panose="020B0400000000000000" pitchFamily="50" charset="-128"/>
                <a:ea typeface="BIZ UDPゴシック" panose="020B0400000000000000" pitchFamily="50" charset="-128"/>
              </a:rPr>
              <a:t>AI</a:t>
            </a:r>
            <a:r>
              <a:rPr kumimoji="1" lang="ja-JP" altLang="en-US" sz="900" dirty="0">
                <a:solidFill>
                  <a:schemeClr val="tx1"/>
                </a:solidFill>
                <a:latin typeface="BIZ UDPゴシック" panose="020B0400000000000000" pitchFamily="50" charset="-128"/>
                <a:ea typeface="BIZ UDPゴシック" panose="020B0400000000000000" pitchFamily="50" charset="-128"/>
              </a:rPr>
              <a:t>需要予測システムを構築する際の手引きとして、</a:t>
            </a:r>
            <a:r>
              <a:rPr kumimoji="1" lang="ja-JP" altLang="en-US" sz="900" dirty="0">
                <a:solidFill>
                  <a:srgbClr val="FF0000"/>
                </a:solidFill>
                <a:latin typeface="BIZ UDPゴシック" panose="020B0400000000000000" pitchFamily="50" charset="-128"/>
                <a:ea typeface="BIZ UDPゴシック" panose="020B0400000000000000" pitchFamily="50" charset="-128"/>
              </a:rPr>
              <a:t>別紙「</a:t>
            </a:r>
            <a:r>
              <a:rPr kumimoji="1" lang="en-US" altLang="ja-JP" sz="900" dirty="0">
                <a:solidFill>
                  <a:srgbClr val="FF0000"/>
                </a:solidFill>
                <a:latin typeface="BIZ UDPゴシック" panose="020B0400000000000000" pitchFamily="50" charset="-128"/>
                <a:ea typeface="BIZ UDPゴシック" panose="020B0400000000000000" pitchFamily="50" charset="-128"/>
              </a:rPr>
              <a:t>〔</a:t>
            </a:r>
            <a:r>
              <a:rPr kumimoji="1" lang="ja-JP" altLang="en-US" sz="900" dirty="0">
                <a:solidFill>
                  <a:srgbClr val="FF0000"/>
                </a:solidFill>
                <a:latin typeface="BIZ UDPゴシック" panose="020B0400000000000000" pitchFamily="50" charset="-128"/>
                <a:ea typeface="BIZ UDPゴシック" panose="020B0400000000000000" pitchFamily="50" charset="-128"/>
              </a:rPr>
              <a:t>参考資料</a:t>
            </a:r>
            <a:r>
              <a:rPr kumimoji="1" lang="en-US" altLang="ja-JP" sz="900" dirty="0">
                <a:solidFill>
                  <a:srgbClr val="FF0000"/>
                </a:solidFill>
                <a:latin typeface="BIZ UDPゴシック" panose="020B0400000000000000" pitchFamily="50" charset="-128"/>
                <a:ea typeface="BIZ UDPゴシック" panose="020B0400000000000000" pitchFamily="50" charset="-128"/>
              </a:rPr>
              <a:t>〕</a:t>
            </a:r>
            <a:r>
              <a:rPr kumimoji="1" lang="ja-JP" altLang="en-US" sz="900" dirty="0">
                <a:solidFill>
                  <a:srgbClr val="FF0000"/>
                </a:solidFill>
                <a:latin typeface="BIZ UDPゴシック" panose="020B0400000000000000" pitchFamily="50" charset="-128"/>
                <a:ea typeface="BIZ UDPゴシック" panose="020B0400000000000000" pitchFamily="50" charset="-128"/>
              </a:rPr>
              <a:t>～</a:t>
            </a:r>
            <a:r>
              <a:rPr kumimoji="1" lang="en-US" altLang="ja-JP" sz="900" dirty="0">
                <a:solidFill>
                  <a:srgbClr val="FF0000"/>
                </a:solidFill>
                <a:latin typeface="BIZ UDPゴシック" panose="020B0400000000000000" pitchFamily="50" charset="-128"/>
                <a:ea typeface="BIZ UDPゴシック" panose="020B0400000000000000" pitchFamily="50" charset="-128"/>
              </a:rPr>
              <a:t>AI</a:t>
            </a:r>
            <a:r>
              <a:rPr kumimoji="1" lang="ja-JP" altLang="en-US" sz="900" dirty="0">
                <a:solidFill>
                  <a:srgbClr val="FF0000"/>
                </a:solidFill>
                <a:latin typeface="BIZ UDPゴシック" panose="020B0400000000000000" pitchFamily="50" charset="-128"/>
                <a:ea typeface="BIZ UDPゴシック" panose="020B0400000000000000" pitchFamily="50" charset="-128"/>
              </a:rPr>
              <a:t>需要予測システム構築の手引き～」</a:t>
            </a:r>
            <a:r>
              <a:rPr kumimoji="1" lang="ja-JP" altLang="en-US" sz="900" dirty="0">
                <a:solidFill>
                  <a:schemeClr val="tx1"/>
                </a:solidFill>
                <a:latin typeface="BIZ UDPゴシック" panose="020B0400000000000000" pitchFamily="50" charset="-128"/>
                <a:ea typeface="BIZ UDPゴシック" panose="020B0400000000000000" pitchFamily="50" charset="-128"/>
              </a:rPr>
              <a:t>をまとめたため、参考にしてください。</a:t>
            </a:r>
          </a:p>
        </p:txBody>
      </p:sp>
      <p:sp>
        <p:nvSpPr>
          <p:cNvPr id="17" name="四角形: メモ 16">
            <a:extLst>
              <a:ext uri="{FF2B5EF4-FFF2-40B4-BE49-F238E27FC236}">
                <a16:creationId xmlns:a16="http://schemas.microsoft.com/office/drawing/2014/main" id="{CC35A286-C33E-F02A-5CA7-96DA0CC2E0E9}"/>
              </a:ext>
            </a:extLst>
          </p:cNvPr>
          <p:cNvSpPr/>
          <p:nvPr/>
        </p:nvSpPr>
        <p:spPr>
          <a:xfrm>
            <a:off x="1741924" y="9605992"/>
            <a:ext cx="5021460" cy="248653"/>
          </a:xfrm>
          <a:prstGeom prst="foldedCorner">
            <a:avLst>
              <a:gd name="adj" fmla="val 36022"/>
            </a:avLst>
          </a:prstGeom>
          <a:solidFill>
            <a:srgbClr val="FF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1050" b="1" dirty="0"/>
              <a:t>詳しくは県</a:t>
            </a:r>
            <a:r>
              <a:rPr kumimoji="1" lang="en-US" altLang="ja-JP" sz="1050" b="1" dirty="0"/>
              <a:t>HP</a:t>
            </a:r>
            <a:r>
              <a:rPr kumimoji="1" lang="ja-JP" altLang="en-US" sz="1050" b="1" dirty="0"/>
              <a:t>に成果報告書（全体版）を掲載していますのでご確認ください。</a:t>
            </a:r>
          </a:p>
        </p:txBody>
      </p:sp>
    </p:spTree>
    <p:extLst>
      <p:ext uri="{BB962C8B-B14F-4D97-AF65-F5344CB8AC3E}">
        <p14:creationId xmlns:p14="http://schemas.microsoft.com/office/powerpoint/2010/main" val="13571104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1263</TotalTime>
  <Words>1289</Words>
  <Application>Microsoft Office PowerPoint</Application>
  <PresentationFormat>A4 210 x 297 mm</PresentationFormat>
  <Paragraphs>140</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BIZ UDPゴシック</vt:lpstr>
      <vt:lpstr>BIZ UDゴシック</vt:lpstr>
      <vt:lpstr>Meiryo UI</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隆</dc:creator>
  <cp:lastModifiedBy>高久　唯一花</cp:lastModifiedBy>
  <cp:revision>17</cp:revision>
  <cp:lastPrinted>2025-01-31T02:44:13Z</cp:lastPrinted>
  <dcterms:created xsi:type="dcterms:W3CDTF">2013-05-12T04:40:04Z</dcterms:created>
  <dcterms:modified xsi:type="dcterms:W3CDTF">2025-02-03T23:37:33Z</dcterms:modified>
</cp:coreProperties>
</file>