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557" r:id="rId2"/>
    <p:sldId id="573" r:id="rId3"/>
    <p:sldId id="584" r:id="rId4"/>
    <p:sldId id="621" r:id="rId5"/>
    <p:sldId id="622" r:id="rId6"/>
    <p:sldId id="623" r:id="rId7"/>
    <p:sldId id="624" r:id="rId8"/>
    <p:sldId id="625" r:id="rId9"/>
    <p:sldId id="626" r:id="rId10"/>
    <p:sldId id="627" r:id="rId11"/>
    <p:sldId id="629" r:id="rId12"/>
  </p:sldIdLst>
  <p:sldSz cx="9906000" cy="6858000" type="A4"/>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6363"/>
    <a:srgbClr val="E34949"/>
    <a:srgbClr val="B91D1D"/>
    <a:srgbClr val="F2A8A8"/>
    <a:srgbClr val="FFD4CD"/>
    <a:srgbClr val="FFEE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8B3427-595A-4050-81F0-F7CF697FFA2B}" v="2" dt="2025-01-21T00:16:36.847"/>
    <p1510:client id="{C4DA4232-460F-4213-84CF-78264DC2744B}" v="6" dt="2025-01-21T02:38:19.94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44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野　陽平" userId="da5096ba-e610-415e-9b5c-d093b39cb8c0" providerId="ADAL" clId="{578B3427-595A-4050-81F0-F7CF697FFA2B}"/>
    <pc:docChg chg="modSld modNotesMaster">
      <pc:chgData name="小野　陽平" userId="da5096ba-e610-415e-9b5c-d093b39cb8c0" providerId="ADAL" clId="{578B3427-595A-4050-81F0-F7CF697FFA2B}" dt="2025-01-21T00:16:36.847" v="1"/>
      <pc:docMkLst>
        <pc:docMk/>
      </pc:docMkLst>
      <pc:sldChg chg="modNotes">
        <pc:chgData name="小野　陽平" userId="da5096ba-e610-415e-9b5c-d093b39cb8c0" providerId="ADAL" clId="{578B3427-595A-4050-81F0-F7CF697FFA2B}" dt="2025-01-21T00:16:36.847" v="1"/>
        <pc:sldMkLst>
          <pc:docMk/>
          <pc:sldMk cId="2673788832" sldId="557"/>
        </pc:sldMkLst>
      </pc:sldChg>
    </pc:docChg>
  </pc:docChgLst>
  <pc:docChgLst>
    <pc:chgData name="高久　唯一花" userId="2c8ad28c-72db-4a85-8cd9-86877aeaaf13" providerId="ADAL" clId="{C4DA4232-460F-4213-84CF-78264DC2744B}"/>
    <pc:docChg chg="custSel modSld modNotesMaster">
      <pc:chgData name="高久　唯一花" userId="2c8ad28c-72db-4a85-8cd9-86877aeaaf13" providerId="ADAL" clId="{C4DA4232-460F-4213-84CF-78264DC2744B}" dt="2025-01-21T02:38:19.941" v="19"/>
      <pc:docMkLst>
        <pc:docMk/>
      </pc:docMkLst>
      <pc:sldChg chg="modSp mod modNotes">
        <pc:chgData name="高久　唯一花" userId="2c8ad28c-72db-4a85-8cd9-86877aeaaf13" providerId="ADAL" clId="{C4DA4232-460F-4213-84CF-78264DC2744B}" dt="2025-01-21T02:38:19.941" v="19"/>
        <pc:sldMkLst>
          <pc:docMk/>
          <pc:sldMk cId="2673788832" sldId="557"/>
        </pc:sldMkLst>
        <pc:spChg chg="mod">
          <ac:chgData name="高久　唯一花" userId="2c8ad28c-72db-4a85-8cd9-86877aeaaf13" providerId="ADAL" clId="{C4DA4232-460F-4213-84CF-78264DC2744B}" dt="2025-01-21T02:38:14.337" v="18"/>
          <ac:spMkLst>
            <pc:docMk/>
            <pc:sldMk cId="2673788832" sldId="557"/>
            <ac:spMk id="5" creationId="{00000000-0000-0000-0000-000000000000}"/>
          </ac:spMkLst>
        </pc:spChg>
      </pc:sldChg>
    </pc:docChg>
  </pc:docChgLst>
  <pc:docChgLst>
    <pc:chgData name="高久　唯一花" userId="2c8ad28c-72db-4a85-8cd9-86877aeaaf13" providerId="ADAL" clId="{7B23260C-ABFD-4D4D-9C5A-B9A7516691E8}"/>
    <pc:docChg chg="modSld">
      <pc:chgData name="高久　唯一花" userId="2c8ad28c-72db-4a85-8cd9-86877aeaaf13" providerId="ADAL" clId="{7B23260C-ABFD-4D4D-9C5A-B9A7516691E8}" dt="2025-01-17T04:19:59.718" v="7" actId="207"/>
      <pc:docMkLst>
        <pc:docMk/>
      </pc:docMkLst>
      <pc:sldChg chg="modSp mod">
        <pc:chgData name="高久　唯一花" userId="2c8ad28c-72db-4a85-8cd9-86877aeaaf13" providerId="ADAL" clId="{7B23260C-ABFD-4D4D-9C5A-B9A7516691E8}" dt="2025-01-17T04:18:39.357" v="0" actId="207"/>
        <pc:sldMkLst>
          <pc:docMk/>
          <pc:sldMk cId="2673788832" sldId="557"/>
        </pc:sldMkLst>
        <pc:spChg chg="mod">
          <ac:chgData name="高久　唯一花" userId="2c8ad28c-72db-4a85-8cd9-86877aeaaf13" providerId="ADAL" clId="{7B23260C-ABFD-4D4D-9C5A-B9A7516691E8}" dt="2025-01-17T04:18:39.357" v="0" actId="207"/>
          <ac:spMkLst>
            <pc:docMk/>
            <pc:sldMk cId="2673788832" sldId="557"/>
            <ac:spMk id="2" creationId="{00000000-0000-0000-0000-000000000000}"/>
          </ac:spMkLst>
        </pc:spChg>
      </pc:sldChg>
      <pc:sldChg chg="modSp mod">
        <pc:chgData name="高久　唯一花" userId="2c8ad28c-72db-4a85-8cd9-86877aeaaf13" providerId="ADAL" clId="{7B23260C-ABFD-4D4D-9C5A-B9A7516691E8}" dt="2025-01-17T04:19:59.718" v="7" actId="207"/>
        <pc:sldMkLst>
          <pc:docMk/>
          <pc:sldMk cId="1376239178" sldId="626"/>
        </pc:sldMkLst>
        <pc:spChg chg="mod">
          <ac:chgData name="高久　唯一花" userId="2c8ad28c-72db-4a85-8cd9-86877aeaaf13" providerId="ADAL" clId="{7B23260C-ABFD-4D4D-9C5A-B9A7516691E8}" dt="2025-01-17T04:19:59.718" v="7" actId="207"/>
          <ac:spMkLst>
            <pc:docMk/>
            <pc:sldMk cId="1376239178" sldId="626"/>
            <ac:spMk id="2" creationId="{F9C240AB-8C18-3DDE-FE11-39D1B2BF6897}"/>
          </ac:spMkLst>
        </pc:spChg>
      </pc:sldChg>
      <pc:sldChg chg="modSp mod">
        <pc:chgData name="高久　唯一花" userId="2c8ad28c-72db-4a85-8cd9-86877aeaaf13" providerId="ADAL" clId="{7B23260C-ABFD-4D4D-9C5A-B9A7516691E8}" dt="2025-01-17T04:19:52.984" v="6" actId="207"/>
        <pc:sldMkLst>
          <pc:docMk/>
          <pc:sldMk cId="2385370418" sldId="627"/>
        </pc:sldMkLst>
        <pc:spChg chg="mod">
          <ac:chgData name="高久　唯一花" userId="2c8ad28c-72db-4a85-8cd9-86877aeaaf13" providerId="ADAL" clId="{7B23260C-ABFD-4D4D-9C5A-B9A7516691E8}" dt="2025-01-17T04:19:52.984" v="6" actId="207"/>
          <ac:spMkLst>
            <pc:docMk/>
            <pc:sldMk cId="2385370418" sldId="627"/>
            <ac:spMk id="3" creationId="{9BA3C06E-317B-8A1B-A70A-B11D8D0612A4}"/>
          </ac:spMkLst>
        </pc:spChg>
      </pc:sldChg>
    </pc:docChg>
  </pc:docChgLst>
  <pc:docChgLst>
    <pc:chgData name="小野　陽平" userId="da5096ba-e610-415e-9b5c-d093b39cb8c0" providerId="ADAL" clId="{B88623DB-7EF2-43C1-AAC2-BFE73C9BB4DB}"/>
    <pc:docChg chg="undo custSel modSld">
      <pc:chgData name="小野　陽平" userId="da5096ba-e610-415e-9b5c-d093b39cb8c0" providerId="ADAL" clId="{B88623DB-7EF2-43C1-AAC2-BFE73C9BB4DB}" dt="2025-01-17T01:39:12.911" v="1145" actId="20577"/>
      <pc:docMkLst>
        <pc:docMk/>
      </pc:docMkLst>
      <pc:sldChg chg="addSp delSp modSp mod">
        <pc:chgData name="小野　陽平" userId="da5096ba-e610-415e-9b5c-d093b39cb8c0" providerId="ADAL" clId="{B88623DB-7EF2-43C1-AAC2-BFE73C9BB4DB}" dt="2025-01-17T01:04:55.333" v="34" actId="1076"/>
        <pc:sldMkLst>
          <pc:docMk/>
          <pc:sldMk cId="2673788832" sldId="557"/>
        </pc:sldMkLst>
        <pc:spChg chg="mod">
          <ac:chgData name="小野　陽平" userId="da5096ba-e610-415e-9b5c-d093b39cb8c0" providerId="ADAL" clId="{B88623DB-7EF2-43C1-AAC2-BFE73C9BB4DB}" dt="2025-01-17T01:04:48.473" v="31" actId="1076"/>
          <ac:spMkLst>
            <pc:docMk/>
            <pc:sldMk cId="2673788832" sldId="557"/>
            <ac:spMk id="2" creationId="{00000000-0000-0000-0000-000000000000}"/>
          </ac:spMkLst>
        </pc:spChg>
        <pc:spChg chg="mod">
          <ac:chgData name="小野　陽平" userId="da5096ba-e610-415e-9b5c-d093b39cb8c0" providerId="ADAL" clId="{B88623DB-7EF2-43C1-AAC2-BFE73C9BB4DB}" dt="2025-01-17T01:04:52.968" v="33" actId="1076"/>
          <ac:spMkLst>
            <pc:docMk/>
            <pc:sldMk cId="2673788832" sldId="557"/>
            <ac:spMk id="3" creationId="{00000000-0000-0000-0000-000000000000}"/>
          </ac:spMkLst>
        </pc:spChg>
        <pc:spChg chg="mod">
          <ac:chgData name="小野　陽平" userId="da5096ba-e610-415e-9b5c-d093b39cb8c0" providerId="ADAL" clId="{B88623DB-7EF2-43C1-AAC2-BFE73C9BB4DB}" dt="2025-01-17T01:04:55.333" v="34" actId="1076"/>
          <ac:spMkLst>
            <pc:docMk/>
            <pc:sldMk cId="2673788832" sldId="557"/>
            <ac:spMk id="5" creationId="{00000000-0000-0000-0000-000000000000}"/>
          </ac:spMkLst>
        </pc:spChg>
        <pc:spChg chg="add del mod">
          <ac:chgData name="小野　陽平" userId="da5096ba-e610-415e-9b5c-d093b39cb8c0" providerId="ADAL" clId="{B88623DB-7EF2-43C1-AAC2-BFE73C9BB4DB}" dt="2025-01-17T01:04:28.215" v="28"/>
          <ac:spMkLst>
            <pc:docMk/>
            <pc:sldMk cId="2673788832" sldId="557"/>
            <ac:spMk id="6" creationId="{E2DB629C-F442-3B6B-FBFA-B9E8778EBCFD}"/>
          </ac:spMkLst>
        </pc:spChg>
      </pc:sldChg>
      <pc:sldChg chg="modSp mod">
        <pc:chgData name="小野　陽平" userId="da5096ba-e610-415e-9b5c-d093b39cb8c0" providerId="ADAL" clId="{B88623DB-7EF2-43C1-AAC2-BFE73C9BB4DB}" dt="2025-01-17T01:05:47.133" v="65" actId="20577"/>
        <pc:sldMkLst>
          <pc:docMk/>
          <pc:sldMk cId="1679115876" sldId="573"/>
        </pc:sldMkLst>
        <pc:spChg chg="mod">
          <ac:chgData name="小野　陽平" userId="da5096ba-e610-415e-9b5c-d093b39cb8c0" providerId="ADAL" clId="{B88623DB-7EF2-43C1-AAC2-BFE73C9BB4DB}" dt="2025-01-17T01:05:27.362" v="59" actId="14100"/>
          <ac:spMkLst>
            <pc:docMk/>
            <pc:sldMk cId="1679115876" sldId="573"/>
            <ac:spMk id="39" creationId="{925EBFC6-95D7-F567-120D-5FAE369EFE50}"/>
          </ac:spMkLst>
        </pc:spChg>
        <pc:spChg chg="mod">
          <ac:chgData name="小野　陽平" userId="da5096ba-e610-415e-9b5c-d093b39cb8c0" providerId="ADAL" clId="{B88623DB-7EF2-43C1-AAC2-BFE73C9BB4DB}" dt="2025-01-17T01:05:47.133" v="65" actId="20577"/>
          <ac:spMkLst>
            <pc:docMk/>
            <pc:sldMk cId="1679115876" sldId="573"/>
            <ac:spMk id="42" creationId="{C293909A-4DBC-2CED-8AB0-1AAA03ACE53C}"/>
          </ac:spMkLst>
        </pc:spChg>
      </pc:sldChg>
      <pc:sldChg chg="modSp mod">
        <pc:chgData name="小野　陽平" userId="da5096ba-e610-415e-9b5c-d093b39cb8c0" providerId="ADAL" clId="{B88623DB-7EF2-43C1-AAC2-BFE73C9BB4DB}" dt="2025-01-17T01:39:04.750" v="1143" actId="20577"/>
        <pc:sldMkLst>
          <pc:docMk/>
          <pc:sldMk cId="1048534709" sldId="584"/>
        </pc:sldMkLst>
        <pc:spChg chg="mod">
          <ac:chgData name="小野　陽平" userId="da5096ba-e610-415e-9b5c-d093b39cb8c0" providerId="ADAL" clId="{B88623DB-7EF2-43C1-AAC2-BFE73C9BB4DB}" dt="2025-01-17T01:39:04.750" v="1143" actId="20577"/>
          <ac:spMkLst>
            <pc:docMk/>
            <pc:sldMk cId="1048534709" sldId="584"/>
            <ac:spMk id="7" creationId="{81B45C7A-563D-B302-C615-42372CD81CC9}"/>
          </ac:spMkLst>
        </pc:spChg>
        <pc:spChg chg="mod">
          <ac:chgData name="小野　陽平" userId="da5096ba-e610-415e-9b5c-d093b39cb8c0" providerId="ADAL" clId="{B88623DB-7EF2-43C1-AAC2-BFE73C9BB4DB}" dt="2025-01-17T01:06:32.141" v="75" actId="20577"/>
          <ac:spMkLst>
            <pc:docMk/>
            <pc:sldMk cId="1048534709" sldId="584"/>
            <ac:spMk id="9" creationId="{5B853E89-DE69-7A7E-52AB-DA22749237C0}"/>
          </ac:spMkLst>
        </pc:spChg>
      </pc:sldChg>
      <pc:sldChg chg="modSp mod">
        <pc:chgData name="小野　陽平" userId="da5096ba-e610-415e-9b5c-d093b39cb8c0" providerId="ADAL" clId="{B88623DB-7EF2-43C1-AAC2-BFE73C9BB4DB}" dt="2025-01-17T01:21:36.499" v="462" actId="20577"/>
        <pc:sldMkLst>
          <pc:docMk/>
          <pc:sldMk cId="1195607722" sldId="622"/>
        </pc:sldMkLst>
        <pc:spChg chg="mod">
          <ac:chgData name="小野　陽平" userId="da5096ba-e610-415e-9b5c-d093b39cb8c0" providerId="ADAL" clId="{B88623DB-7EF2-43C1-AAC2-BFE73C9BB4DB}" dt="2025-01-17T01:13:49.562" v="253" actId="20577"/>
          <ac:spMkLst>
            <pc:docMk/>
            <pc:sldMk cId="1195607722" sldId="622"/>
            <ac:spMk id="2" creationId="{7538A97E-1F80-FA35-5563-DCAE8D799A1A}"/>
          </ac:spMkLst>
        </pc:spChg>
        <pc:spChg chg="mod">
          <ac:chgData name="小野　陽平" userId="da5096ba-e610-415e-9b5c-d093b39cb8c0" providerId="ADAL" clId="{B88623DB-7EF2-43C1-AAC2-BFE73C9BB4DB}" dt="2025-01-17T01:10:16.655" v="101" actId="6549"/>
          <ac:spMkLst>
            <pc:docMk/>
            <pc:sldMk cId="1195607722" sldId="622"/>
            <ac:spMk id="3" creationId="{23B83D1E-0935-23C6-F6F7-161543CD8769}"/>
          </ac:spMkLst>
        </pc:spChg>
        <pc:spChg chg="mod">
          <ac:chgData name="小野　陽平" userId="da5096ba-e610-415e-9b5c-d093b39cb8c0" providerId="ADAL" clId="{B88623DB-7EF2-43C1-AAC2-BFE73C9BB4DB}" dt="2025-01-17T01:21:36.499" v="462" actId="20577"/>
          <ac:spMkLst>
            <pc:docMk/>
            <pc:sldMk cId="1195607722" sldId="622"/>
            <ac:spMk id="7" creationId="{81B45C7A-563D-B302-C615-42372CD81CC9}"/>
          </ac:spMkLst>
        </pc:spChg>
      </pc:sldChg>
      <pc:sldChg chg="modSp mod">
        <pc:chgData name="小野　陽平" userId="da5096ba-e610-415e-9b5c-d093b39cb8c0" providerId="ADAL" clId="{B88623DB-7EF2-43C1-AAC2-BFE73C9BB4DB}" dt="2025-01-17T01:21:33.402" v="461" actId="20577"/>
        <pc:sldMkLst>
          <pc:docMk/>
          <pc:sldMk cId="2558255856" sldId="623"/>
        </pc:sldMkLst>
        <pc:spChg chg="mod">
          <ac:chgData name="小野　陽平" userId="da5096ba-e610-415e-9b5c-d093b39cb8c0" providerId="ADAL" clId="{B88623DB-7EF2-43C1-AAC2-BFE73C9BB4DB}" dt="2025-01-17T01:21:33.402" v="461" actId="20577"/>
          <ac:spMkLst>
            <pc:docMk/>
            <pc:sldMk cId="2558255856" sldId="623"/>
            <ac:spMk id="3" creationId="{911356D6-4785-96F1-EC8B-BBC73869E3A8}"/>
          </ac:spMkLst>
        </pc:spChg>
        <pc:spChg chg="mod">
          <ac:chgData name="小野　陽平" userId="da5096ba-e610-415e-9b5c-d093b39cb8c0" providerId="ADAL" clId="{B88623DB-7EF2-43C1-AAC2-BFE73C9BB4DB}" dt="2025-01-17T01:16:12.938" v="339" actId="20577"/>
          <ac:spMkLst>
            <pc:docMk/>
            <pc:sldMk cId="2558255856" sldId="623"/>
            <ac:spMk id="17" creationId="{70F08722-B905-8D56-B780-5C5B18814F78}"/>
          </ac:spMkLst>
        </pc:spChg>
      </pc:sldChg>
      <pc:sldChg chg="modSp mod">
        <pc:chgData name="小野　陽平" userId="da5096ba-e610-415e-9b5c-d093b39cb8c0" providerId="ADAL" clId="{B88623DB-7EF2-43C1-AAC2-BFE73C9BB4DB}" dt="2025-01-17T01:18:05.137" v="423" actId="20577"/>
        <pc:sldMkLst>
          <pc:docMk/>
          <pc:sldMk cId="1903484993" sldId="624"/>
        </pc:sldMkLst>
        <pc:spChg chg="mod">
          <ac:chgData name="小野　陽平" userId="da5096ba-e610-415e-9b5c-d093b39cb8c0" providerId="ADAL" clId="{B88623DB-7EF2-43C1-AAC2-BFE73C9BB4DB}" dt="2025-01-17T01:17:36.814" v="418" actId="1076"/>
          <ac:spMkLst>
            <pc:docMk/>
            <pc:sldMk cId="1903484993" sldId="624"/>
            <ac:spMk id="6" creationId="{7A6262D6-EC1F-84A4-E96F-4BDEAEDE75C0}"/>
          </ac:spMkLst>
        </pc:spChg>
        <pc:spChg chg="mod">
          <ac:chgData name="小野　陽平" userId="da5096ba-e610-415e-9b5c-d093b39cb8c0" providerId="ADAL" clId="{B88623DB-7EF2-43C1-AAC2-BFE73C9BB4DB}" dt="2025-01-17T01:18:05.137" v="423" actId="20577"/>
          <ac:spMkLst>
            <pc:docMk/>
            <pc:sldMk cId="1903484993" sldId="624"/>
            <ac:spMk id="9" creationId="{5B853E89-DE69-7A7E-52AB-DA22749237C0}"/>
          </ac:spMkLst>
        </pc:spChg>
      </pc:sldChg>
      <pc:sldChg chg="modSp mod">
        <pc:chgData name="小野　陽平" userId="da5096ba-e610-415e-9b5c-d093b39cb8c0" providerId="ADAL" clId="{B88623DB-7EF2-43C1-AAC2-BFE73C9BB4DB}" dt="2025-01-17T01:21:28.760" v="460" actId="20577"/>
        <pc:sldMkLst>
          <pc:docMk/>
          <pc:sldMk cId="2564346525" sldId="625"/>
        </pc:sldMkLst>
        <pc:spChg chg="mod">
          <ac:chgData name="小野　陽平" userId="da5096ba-e610-415e-9b5c-d093b39cb8c0" providerId="ADAL" clId="{B88623DB-7EF2-43C1-AAC2-BFE73C9BB4DB}" dt="2025-01-17T01:20:09.682" v="458" actId="20577"/>
          <ac:spMkLst>
            <pc:docMk/>
            <pc:sldMk cId="2564346525" sldId="625"/>
            <ac:spMk id="3" creationId="{23B83D1E-0935-23C6-F6F7-161543CD8769}"/>
          </ac:spMkLst>
        </pc:spChg>
        <pc:spChg chg="mod">
          <ac:chgData name="小野　陽平" userId="da5096ba-e610-415e-9b5c-d093b39cb8c0" providerId="ADAL" clId="{B88623DB-7EF2-43C1-AAC2-BFE73C9BB4DB}" dt="2025-01-17T01:21:28.760" v="460" actId="20577"/>
          <ac:spMkLst>
            <pc:docMk/>
            <pc:sldMk cId="2564346525" sldId="625"/>
            <ac:spMk id="7" creationId="{81B45C7A-563D-B302-C615-42372CD81CC9}"/>
          </ac:spMkLst>
        </pc:spChg>
      </pc:sldChg>
      <pc:sldChg chg="modSp mod">
        <pc:chgData name="小野　陽平" userId="da5096ba-e610-415e-9b5c-d093b39cb8c0" providerId="ADAL" clId="{B88623DB-7EF2-43C1-AAC2-BFE73C9BB4DB}" dt="2025-01-17T01:23:33.960" v="500" actId="207"/>
        <pc:sldMkLst>
          <pc:docMk/>
          <pc:sldMk cId="1376239178" sldId="626"/>
        </pc:sldMkLst>
        <pc:spChg chg="mod">
          <ac:chgData name="小野　陽平" userId="da5096ba-e610-415e-9b5c-d093b39cb8c0" providerId="ADAL" clId="{B88623DB-7EF2-43C1-AAC2-BFE73C9BB4DB}" dt="2025-01-17T01:23:33.960" v="500" actId="207"/>
          <ac:spMkLst>
            <pc:docMk/>
            <pc:sldMk cId="1376239178" sldId="626"/>
            <ac:spMk id="2" creationId="{F9C240AB-8C18-3DDE-FE11-39D1B2BF6897}"/>
          </ac:spMkLst>
        </pc:spChg>
        <pc:spChg chg="mod">
          <ac:chgData name="小野　陽平" userId="da5096ba-e610-415e-9b5c-d093b39cb8c0" providerId="ADAL" clId="{B88623DB-7EF2-43C1-AAC2-BFE73C9BB4DB}" dt="2025-01-17T01:21:25.086" v="459" actId="20577"/>
          <ac:spMkLst>
            <pc:docMk/>
            <pc:sldMk cId="1376239178" sldId="626"/>
            <ac:spMk id="7" creationId="{81B45C7A-563D-B302-C615-42372CD81CC9}"/>
          </ac:spMkLst>
        </pc:spChg>
      </pc:sldChg>
      <pc:sldChg chg="modSp mod">
        <pc:chgData name="小野　陽平" userId="da5096ba-e610-415e-9b5c-d093b39cb8c0" providerId="ADAL" clId="{B88623DB-7EF2-43C1-AAC2-BFE73C9BB4DB}" dt="2025-01-17T01:39:08.834" v="1144" actId="20577"/>
        <pc:sldMkLst>
          <pc:docMk/>
          <pc:sldMk cId="2385370418" sldId="627"/>
        </pc:sldMkLst>
        <pc:spChg chg="mod">
          <ac:chgData name="小野　陽平" userId="da5096ba-e610-415e-9b5c-d093b39cb8c0" providerId="ADAL" clId="{B88623DB-7EF2-43C1-AAC2-BFE73C9BB4DB}" dt="2025-01-17T01:27:13.308" v="681" actId="20577"/>
          <ac:spMkLst>
            <pc:docMk/>
            <pc:sldMk cId="2385370418" sldId="627"/>
            <ac:spMk id="2" creationId="{F9C240AB-8C18-3DDE-FE11-39D1B2BF6897}"/>
          </ac:spMkLst>
        </pc:spChg>
        <pc:spChg chg="mod">
          <ac:chgData name="小野　陽平" userId="da5096ba-e610-415e-9b5c-d093b39cb8c0" providerId="ADAL" clId="{B88623DB-7EF2-43C1-AAC2-BFE73C9BB4DB}" dt="2025-01-17T01:26:40.134" v="671" actId="20577"/>
          <ac:spMkLst>
            <pc:docMk/>
            <pc:sldMk cId="2385370418" sldId="627"/>
            <ac:spMk id="3" creationId="{9BA3C06E-317B-8A1B-A70A-B11D8D0612A4}"/>
          </ac:spMkLst>
        </pc:spChg>
        <pc:spChg chg="mod">
          <ac:chgData name="小野　陽平" userId="da5096ba-e610-415e-9b5c-d093b39cb8c0" providerId="ADAL" clId="{B88623DB-7EF2-43C1-AAC2-BFE73C9BB4DB}" dt="2025-01-17T01:39:08.834" v="1144" actId="20577"/>
          <ac:spMkLst>
            <pc:docMk/>
            <pc:sldMk cId="2385370418" sldId="627"/>
            <ac:spMk id="7" creationId="{81B45C7A-563D-B302-C615-42372CD81CC9}"/>
          </ac:spMkLst>
        </pc:spChg>
      </pc:sldChg>
      <pc:sldChg chg="modSp mod">
        <pc:chgData name="小野　陽平" userId="da5096ba-e610-415e-9b5c-d093b39cb8c0" providerId="ADAL" clId="{B88623DB-7EF2-43C1-AAC2-BFE73C9BB4DB}" dt="2025-01-17T01:39:12.911" v="1145" actId="20577"/>
        <pc:sldMkLst>
          <pc:docMk/>
          <pc:sldMk cId="2928003485" sldId="629"/>
        </pc:sldMkLst>
        <pc:spChg chg="mod">
          <ac:chgData name="小野　陽平" userId="da5096ba-e610-415e-9b5c-d093b39cb8c0" providerId="ADAL" clId="{B88623DB-7EF2-43C1-AAC2-BFE73C9BB4DB}" dt="2025-01-17T01:35:35.478" v="1010" actId="20577"/>
          <ac:spMkLst>
            <pc:docMk/>
            <pc:sldMk cId="2928003485" sldId="629"/>
            <ac:spMk id="3" creationId="{9BA3C06E-317B-8A1B-A70A-B11D8D0612A4}"/>
          </ac:spMkLst>
        </pc:spChg>
        <pc:spChg chg="mod">
          <ac:chgData name="小野　陽平" userId="da5096ba-e610-415e-9b5c-d093b39cb8c0" providerId="ADAL" clId="{B88623DB-7EF2-43C1-AAC2-BFE73C9BB4DB}" dt="2025-01-17T01:39:12.911" v="1145" actId="20577"/>
          <ac:spMkLst>
            <pc:docMk/>
            <pc:sldMk cId="2928003485" sldId="629"/>
            <ac:spMk id="6" creationId="{E982B964-EFA2-95FF-971C-13DD0B7CAA7A}"/>
          </ac:spMkLst>
        </pc:spChg>
        <pc:spChg chg="mod">
          <ac:chgData name="小野　陽平" userId="da5096ba-e610-415e-9b5c-d093b39cb8c0" providerId="ADAL" clId="{B88623DB-7EF2-43C1-AAC2-BFE73C9BB4DB}" dt="2025-01-17T01:38:35.795" v="1142" actId="20577"/>
          <ac:spMkLst>
            <pc:docMk/>
            <pc:sldMk cId="2928003485" sldId="629"/>
            <ac:spMk id="8" creationId="{24FF7317-9145-1725-3070-4581CF23D9F2}"/>
          </ac:spMkLst>
        </pc:spChg>
        <pc:spChg chg="mod">
          <ac:chgData name="小野　陽平" userId="da5096ba-e610-415e-9b5c-d093b39cb8c0" providerId="ADAL" clId="{B88623DB-7EF2-43C1-AAC2-BFE73C9BB4DB}" dt="2025-01-17T01:34:08.643" v="920" actId="1076"/>
          <ac:spMkLst>
            <pc:docMk/>
            <pc:sldMk cId="2928003485" sldId="629"/>
            <ac:spMk id="9" creationId="{68A8B95D-C4E7-413E-218C-B1E2E24C0ADB}"/>
          </ac:spMkLst>
        </pc:spChg>
        <pc:spChg chg="mod">
          <ac:chgData name="小野　陽平" userId="da5096ba-e610-415e-9b5c-d093b39cb8c0" providerId="ADAL" clId="{B88623DB-7EF2-43C1-AAC2-BFE73C9BB4DB}" dt="2025-01-17T01:34:20.918" v="923" actId="14100"/>
          <ac:spMkLst>
            <pc:docMk/>
            <pc:sldMk cId="2928003485" sldId="629"/>
            <ac:spMk id="1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676"/>
          </a:xfrm>
          <a:prstGeom prst="rect">
            <a:avLst/>
          </a:prstGeom>
        </p:spPr>
        <p:txBody>
          <a:bodyPr vert="horz" lIns="93361" tIns="46680" rIns="93361" bIns="4668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699" y="0"/>
            <a:ext cx="2984871" cy="502676"/>
          </a:xfrm>
          <a:prstGeom prst="rect">
            <a:avLst/>
          </a:prstGeom>
        </p:spPr>
        <p:txBody>
          <a:bodyPr vert="horz" lIns="93361" tIns="46680" rIns="93361" bIns="46680" rtlCol="0"/>
          <a:lstStyle>
            <a:lvl1pPr algn="r">
              <a:defRPr sz="1200"/>
            </a:lvl1pPr>
          </a:lstStyle>
          <a:p>
            <a:fld id="{224E5C87-73EC-419D-BD72-4ACB27B2DB1C}" type="datetimeFigureOut">
              <a:rPr kumimoji="1" lang="ja-JP" altLang="en-US" smtClean="0"/>
              <a:t>2025/1/22</a:t>
            </a:fld>
            <a:endParaRPr kumimoji="1" lang="ja-JP" altLang="en-US"/>
          </a:p>
        </p:txBody>
      </p:sp>
      <p:sp>
        <p:nvSpPr>
          <p:cNvPr id="4" name="スライド イメージ プレースホルダー 3"/>
          <p:cNvSpPr>
            <a:spLocks noGrp="1" noRot="1" noChangeAspect="1"/>
          </p:cNvSpPr>
          <p:nvPr>
            <p:ph type="sldImg" idx="2"/>
          </p:nvPr>
        </p:nvSpPr>
        <p:spPr>
          <a:xfrm>
            <a:off x="1001713" y="1250950"/>
            <a:ext cx="4884737" cy="3381375"/>
          </a:xfrm>
          <a:prstGeom prst="rect">
            <a:avLst/>
          </a:prstGeom>
          <a:noFill/>
          <a:ln w="12700">
            <a:solidFill>
              <a:prstClr val="black"/>
            </a:solidFill>
          </a:ln>
        </p:spPr>
        <p:txBody>
          <a:bodyPr vert="horz" lIns="93361" tIns="46680" rIns="93361" bIns="46680" rtlCol="0" anchor="ctr"/>
          <a:lstStyle/>
          <a:p>
            <a:endParaRPr lang="ja-JP" altLang="en-US"/>
          </a:p>
        </p:txBody>
      </p:sp>
      <p:sp>
        <p:nvSpPr>
          <p:cNvPr id="5" name="ノート プレースホルダー 4"/>
          <p:cNvSpPr>
            <a:spLocks noGrp="1"/>
          </p:cNvSpPr>
          <p:nvPr>
            <p:ph type="body" sz="quarter" idx="3"/>
          </p:nvPr>
        </p:nvSpPr>
        <p:spPr>
          <a:xfrm>
            <a:off x="688817" y="4821507"/>
            <a:ext cx="5510530" cy="3944869"/>
          </a:xfrm>
          <a:prstGeom prst="rect">
            <a:avLst/>
          </a:prstGeom>
        </p:spPr>
        <p:txBody>
          <a:bodyPr vert="horz" lIns="93361" tIns="46680" rIns="93361" bIns="4668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6039"/>
            <a:ext cx="2984871" cy="502675"/>
          </a:xfrm>
          <a:prstGeom prst="rect">
            <a:avLst/>
          </a:prstGeom>
        </p:spPr>
        <p:txBody>
          <a:bodyPr vert="horz" lIns="93361" tIns="46680" rIns="93361" bIns="4668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699" y="9516039"/>
            <a:ext cx="2984871" cy="502675"/>
          </a:xfrm>
          <a:prstGeom prst="rect">
            <a:avLst/>
          </a:prstGeom>
        </p:spPr>
        <p:txBody>
          <a:bodyPr vert="horz" lIns="93361" tIns="46680" rIns="93361" bIns="46680" rtlCol="0" anchor="b"/>
          <a:lstStyle>
            <a:lvl1pPr algn="r">
              <a:defRPr sz="1200"/>
            </a:lvl1pPr>
          </a:lstStyle>
          <a:p>
            <a:fld id="{B9C3A59A-ECBC-40E6-8572-D3DC3AF3487C}" type="slidenum">
              <a:rPr kumimoji="1" lang="ja-JP" altLang="en-US" smtClean="0"/>
              <a:t>‹#›</a:t>
            </a:fld>
            <a:endParaRPr kumimoji="1" lang="ja-JP" altLang="en-US"/>
          </a:p>
        </p:txBody>
      </p:sp>
    </p:spTree>
    <p:extLst>
      <p:ext uri="{BB962C8B-B14F-4D97-AF65-F5344CB8AC3E}">
        <p14:creationId xmlns:p14="http://schemas.microsoft.com/office/powerpoint/2010/main" val="42429356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 イメージ プレースホルダー 1"/>
          <p:cNvSpPr>
            <a:spLocks noGrp="1" noRot="1" noChangeAspect="1" noTextEdit="1"/>
          </p:cNvSpPr>
          <p:nvPr>
            <p:ph type="sldImg"/>
          </p:nvPr>
        </p:nvSpPr>
        <p:spPr bwMode="auto">
          <a:xfrm>
            <a:off x="1025525" y="1262063"/>
            <a:ext cx="4919663" cy="34067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4" name="フッター プレースホルダー 3"/>
          <p:cNvSpPr>
            <a:spLocks noGrp="1"/>
          </p:cNvSpPr>
          <p:nvPr>
            <p:ph type="ftr" sz="quarter" idx="4"/>
          </p:nvPr>
        </p:nvSpPr>
        <p:spPr/>
        <p:txBody>
          <a:bodyPr/>
          <a:lstStyle/>
          <a:p>
            <a:pPr defTabSz="910155">
              <a:defRPr/>
            </a:pPr>
            <a:endParaRPr lang="ja-JP" altLang="en-US">
              <a:solidFill>
                <a:prstClr val="black"/>
              </a:solidFill>
              <a:latin typeface="Calibri" panose="020F0502020204030204"/>
              <a:ea typeface="ＭＳ Ｐゴシック" panose="020B0600070205080204" pitchFamily="50" charset="-128"/>
            </a:endParaRPr>
          </a:p>
        </p:txBody>
      </p:sp>
      <p:sp>
        <p:nvSpPr>
          <p:cNvPr id="67589" name="スライド番号プレースホルダー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64782" indent="-293905">
              <a:defRPr kumimoji="1">
                <a:solidFill>
                  <a:schemeClr val="tx1"/>
                </a:solidFill>
                <a:latin typeface="Calibri" panose="020F0502020204030204" pitchFamily="34" charset="0"/>
                <a:ea typeface="ＭＳ Ｐゴシック" panose="020B0600070205080204" pitchFamily="50" charset="-128"/>
              </a:defRPr>
            </a:lvl2pPr>
            <a:lvl3pPr marL="1177197" indent="-235440">
              <a:defRPr kumimoji="1">
                <a:solidFill>
                  <a:schemeClr val="tx1"/>
                </a:solidFill>
                <a:latin typeface="Calibri" panose="020F0502020204030204" pitchFamily="34" charset="0"/>
                <a:ea typeface="ＭＳ Ｐゴシック" panose="020B0600070205080204" pitchFamily="50" charset="-128"/>
              </a:defRPr>
            </a:lvl3pPr>
            <a:lvl4pPr marL="1648075" indent="-235440">
              <a:defRPr kumimoji="1">
                <a:solidFill>
                  <a:schemeClr val="tx1"/>
                </a:solidFill>
                <a:latin typeface="Calibri" panose="020F0502020204030204" pitchFamily="34" charset="0"/>
                <a:ea typeface="ＭＳ Ｐゴシック" panose="020B0600070205080204" pitchFamily="50" charset="-128"/>
              </a:defRPr>
            </a:lvl4pPr>
            <a:lvl5pPr marL="2118954" indent="-235440">
              <a:defRPr kumimoji="1">
                <a:solidFill>
                  <a:schemeClr val="tx1"/>
                </a:solidFill>
                <a:latin typeface="Calibri" panose="020F0502020204030204" pitchFamily="34" charset="0"/>
                <a:ea typeface="ＭＳ Ｐゴシック" panose="020B0600070205080204" pitchFamily="50" charset="-128"/>
              </a:defRPr>
            </a:lvl5pPr>
            <a:lvl6pPr marL="2574031" indent="-23544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3029107" indent="-23544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84184" indent="-23544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939262" indent="-23544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defTabSz="910155">
              <a:defRPr/>
            </a:pPr>
            <a:fld id="{9797E123-3D55-47EB-999C-C5F6604A6BE4}" type="slidenum">
              <a:rPr lang="ja-JP" altLang="en-US">
                <a:solidFill>
                  <a:prstClr val="black"/>
                </a:solidFill>
              </a:rPr>
              <a:pPr defTabSz="910155">
                <a:defRPr/>
              </a:pPr>
              <a:t>1</a:t>
            </a:fld>
            <a:endParaRPr lang="ja-JP" altLang="en-US">
              <a:solidFill>
                <a:prstClr val="black"/>
              </a:solidFill>
            </a:endParaRPr>
          </a:p>
        </p:txBody>
      </p:sp>
    </p:spTree>
    <p:extLst>
      <p:ext uri="{BB962C8B-B14F-4D97-AF65-F5344CB8AC3E}">
        <p14:creationId xmlns:p14="http://schemas.microsoft.com/office/powerpoint/2010/main" val="3305040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782818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279063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03283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1972178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198599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2242477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114757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933521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1775501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863115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CA7EE77-F10B-49B3-B8E5-6117C882CD58}" type="datetimeFigureOut">
              <a:rPr kumimoji="1" lang="ja-JP" altLang="en-US" smtClean="0"/>
              <a:t>2025/1/22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342955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A7EE77-F10B-49B3-B8E5-6117C882CD58}" type="datetimeFigureOut">
              <a:rPr kumimoji="1" lang="ja-JP" altLang="en-US" smtClean="0"/>
              <a:t>2025/1/22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130C25-FBFA-400F-837B-B94CA9A9E008}" type="slidenum">
              <a:rPr kumimoji="1" lang="ja-JP" altLang="en-US" smtClean="0"/>
              <a:t>‹#›</a:t>
            </a:fld>
            <a:endParaRPr kumimoji="1" lang="ja-JP" altLang="en-US"/>
          </a:p>
        </p:txBody>
      </p:sp>
    </p:spTree>
    <p:extLst>
      <p:ext uri="{BB962C8B-B14F-4D97-AF65-F5344CB8AC3E}">
        <p14:creationId xmlns:p14="http://schemas.microsoft.com/office/powerpoint/2010/main" val="2826399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18" Type="http://schemas.openxmlformats.org/officeDocument/2006/relationships/image" Target="../media/image21.sv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17" Type="http://schemas.openxmlformats.org/officeDocument/2006/relationships/image" Target="../media/image20.png"/><Relationship Id="rId2" Type="http://schemas.openxmlformats.org/officeDocument/2006/relationships/image" Target="../media/image2.png"/><Relationship Id="rId16" Type="http://schemas.openxmlformats.org/officeDocument/2006/relationships/image" Target="../media/image19.svg"/><Relationship Id="rId20" Type="http://schemas.openxmlformats.org/officeDocument/2006/relationships/image" Target="../media/image23.svg"/><Relationship Id="rId1" Type="http://schemas.openxmlformats.org/officeDocument/2006/relationships/slideLayout" Target="../slideLayouts/slideLayout1.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svg"/><Relationship Id="rId19" Type="http://schemas.openxmlformats.org/officeDocument/2006/relationships/image" Target="../media/image22.pn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67748" y="1535075"/>
            <a:ext cx="8754292" cy="2483400"/>
          </a:xfrm>
        </p:spPr>
        <p:txBody>
          <a:bodyPr>
            <a:normAutofit/>
          </a:bodyPr>
          <a:lstStyle/>
          <a:p>
            <a:pPr algn="l">
              <a:lnSpc>
                <a:spcPts val="6000"/>
              </a:lnSpc>
              <a:defRPr/>
            </a:pPr>
            <a:r>
              <a:rPr lang="ja-JP" altLang="en-US" sz="3200" b="1" dirty="0">
                <a:latin typeface="メイリオ" panose="020B0604030504040204" pitchFamily="50" charset="-128"/>
                <a:ea typeface="メイリオ" panose="020B0604030504040204" pitchFamily="50" charset="-128"/>
              </a:rPr>
              <a:t>令和６</a:t>
            </a:r>
            <a:r>
              <a:rPr lang="en-US" altLang="ja-JP" sz="3200" b="1" dirty="0">
                <a:latin typeface="メイリオ" panose="020B0604030504040204" pitchFamily="50" charset="-128"/>
                <a:ea typeface="メイリオ" panose="020B0604030504040204" pitchFamily="50" charset="-128"/>
              </a:rPr>
              <a:t>(2024)</a:t>
            </a:r>
            <a:r>
              <a:rPr lang="ja-JP" altLang="en-US" sz="3200" b="1" dirty="0">
                <a:latin typeface="メイリオ" panose="020B0604030504040204" pitchFamily="50" charset="-128"/>
                <a:ea typeface="メイリオ" panose="020B0604030504040204" pitchFamily="50" charset="-128"/>
              </a:rPr>
              <a:t>年度</a:t>
            </a:r>
            <a:br>
              <a:rPr lang="en-US" altLang="ja-JP" sz="3200" b="1"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事業系食品ロス削減対策実証事業</a:t>
            </a:r>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参考資料</a:t>
            </a:r>
            <a:r>
              <a:rPr lang="en-US" altLang="ja-JP" sz="3200" b="1" dirty="0">
                <a:latin typeface="メイリオ" panose="020B0604030504040204" pitchFamily="50" charset="-128"/>
                <a:ea typeface="メイリオ" panose="020B0604030504040204" pitchFamily="50" charset="-128"/>
              </a:rPr>
              <a:t>〕</a:t>
            </a:r>
            <a:br>
              <a:rPr lang="en-US" altLang="ja-JP" sz="3200" b="1" dirty="0">
                <a:latin typeface="メイリオ" panose="020B0604030504040204" pitchFamily="50" charset="-128"/>
                <a:ea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rPr>
              <a:t>　</a:t>
            </a:r>
            <a:r>
              <a:rPr lang="ja-JP" altLang="en-US" sz="3200" b="1" dirty="0">
                <a:solidFill>
                  <a:srgbClr val="C00000"/>
                </a:solidFill>
                <a:latin typeface="メイリオ" panose="020B0604030504040204" pitchFamily="50" charset="-128"/>
                <a:ea typeface="メイリオ" panose="020B0604030504040204" pitchFamily="50" charset="-128"/>
              </a:rPr>
              <a:t>～</a:t>
            </a:r>
            <a:r>
              <a:rPr lang="en-US" altLang="ja-JP" sz="3200" b="1" dirty="0">
                <a:solidFill>
                  <a:srgbClr val="C00000"/>
                </a:solidFill>
                <a:latin typeface="メイリオ" panose="020B0604030504040204" pitchFamily="50" charset="-128"/>
                <a:ea typeface="メイリオ" panose="020B0604030504040204" pitchFamily="50" charset="-128"/>
              </a:rPr>
              <a:t>AI</a:t>
            </a:r>
            <a:r>
              <a:rPr lang="ja-JP" altLang="en-US" sz="3200" b="1" dirty="0">
                <a:solidFill>
                  <a:srgbClr val="C00000"/>
                </a:solidFill>
                <a:latin typeface="メイリオ" panose="020B0604030504040204" pitchFamily="50" charset="-128"/>
                <a:ea typeface="メイリオ" panose="020B0604030504040204" pitchFamily="50" charset="-128"/>
              </a:rPr>
              <a:t>需要予測システム構築の手引き～</a:t>
            </a:r>
          </a:p>
        </p:txBody>
      </p:sp>
      <p:sp>
        <p:nvSpPr>
          <p:cNvPr id="3" name="サブタイトル 2"/>
          <p:cNvSpPr>
            <a:spLocks noGrp="1"/>
          </p:cNvSpPr>
          <p:nvPr>
            <p:ph type="subTitle" idx="1"/>
          </p:nvPr>
        </p:nvSpPr>
        <p:spPr>
          <a:xfrm>
            <a:off x="1058941" y="4336555"/>
            <a:ext cx="7107159" cy="1008112"/>
          </a:xfrm>
        </p:spPr>
        <p:txBody>
          <a:bodyPr rtlCol="0"/>
          <a:lstStyle/>
          <a:p>
            <a:pPr eaLnBrk="1" fontAlgn="auto" hangingPunct="1">
              <a:defRPr/>
            </a:pPr>
            <a:r>
              <a:rPr lang="ja-JP" altLang="en-US"/>
              <a:t>　</a:t>
            </a:r>
            <a:r>
              <a:rPr lang="ja-JP" altLang="en-US">
                <a:solidFill>
                  <a:srgbClr val="B91D1D"/>
                </a:solidFill>
              </a:rPr>
              <a:t>栃木県環境森林部資源循環推進課　</a:t>
            </a:r>
            <a:endParaRPr lang="en-US" altLang="ja-JP">
              <a:solidFill>
                <a:srgbClr val="B91D1D"/>
              </a:solidFill>
            </a:endParaRPr>
          </a:p>
        </p:txBody>
      </p:sp>
      <p:sp>
        <p:nvSpPr>
          <p:cNvPr id="5" name="サブタイトル 2"/>
          <p:cNvSpPr txBox="1">
            <a:spLocks/>
          </p:cNvSpPr>
          <p:nvPr/>
        </p:nvSpPr>
        <p:spPr bwMode="auto">
          <a:xfrm>
            <a:off x="5148663" y="4895988"/>
            <a:ext cx="4434815" cy="542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0" indent="0" algn="l" rtl="0" eaLnBrk="0" fontAlgn="base" hangingPunct="0">
              <a:lnSpc>
                <a:spcPct val="90000"/>
              </a:lnSpc>
              <a:spcBef>
                <a:spcPts val="1108"/>
              </a:spcBef>
              <a:spcAft>
                <a:spcPts val="185"/>
              </a:spcAft>
              <a:buClr>
                <a:schemeClr val="accent1"/>
              </a:buClr>
              <a:buSzPct val="100000"/>
              <a:buFont typeface="Calibri" panose="020F0502020204030204" pitchFamily="34" charset="0"/>
              <a:buNone/>
              <a:defRPr kumimoji="1" sz="2215" kern="1200" cap="all" spc="185" baseline="0">
                <a:solidFill>
                  <a:schemeClr val="tx2"/>
                </a:solidFill>
                <a:latin typeface="+mj-lt"/>
                <a:ea typeface="+mn-ea"/>
                <a:cs typeface="+mn-cs"/>
              </a:defRPr>
            </a:lvl1pPr>
            <a:lvl2pPr marL="422041" indent="0" algn="ctr" rtl="0" eaLnBrk="0" fontAlgn="base" hangingPunct="0">
              <a:lnSpc>
                <a:spcPct val="90000"/>
              </a:lnSpc>
              <a:spcBef>
                <a:spcPts val="185"/>
              </a:spcBef>
              <a:spcAft>
                <a:spcPts val="369"/>
              </a:spcAft>
              <a:buClr>
                <a:schemeClr val="accent1"/>
              </a:buClr>
              <a:buFont typeface="Calibri" panose="020F0502020204030204" pitchFamily="34" charset="0"/>
              <a:buNone/>
              <a:defRPr kumimoji="1" sz="2215" kern="1200">
                <a:solidFill>
                  <a:srgbClr val="404040"/>
                </a:solidFill>
                <a:latin typeface="+mn-lt"/>
                <a:ea typeface="+mn-ea"/>
                <a:cs typeface="+mn-cs"/>
              </a:defRPr>
            </a:lvl2pPr>
            <a:lvl3pPr marL="844083" indent="0" algn="ctr" rtl="0" eaLnBrk="0" fontAlgn="base" hangingPunct="0">
              <a:lnSpc>
                <a:spcPct val="90000"/>
              </a:lnSpc>
              <a:spcBef>
                <a:spcPts val="185"/>
              </a:spcBef>
              <a:spcAft>
                <a:spcPts val="369"/>
              </a:spcAft>
              <a:buClr>
                <a:schemeClr val="accent1"/>
              </a:buClr>
              <a:buFont typeface="Calibri" panose="020F0502020204030204" pitchFamily="34" charset="0"/>
              <a:buNone/>
              <a:defRPr kumimoji="1" sz="2215" kern="1200">
                <a:solidFill>
                  <a:srgbClr val="404040"/>
                </a:solidFill>
                <a:latin typeface="+mn-lt"/>
                <a:ea typeface="+mn-ea"/>
                <a:cs typeface="+mn-cs"/>
              </a:defRPr>
            </a:lvl3pPr>
            <a:lvl4pPr marL="1266124" indent="0" algn="ctr" rtl="0" eaLnBrk="0" fontAlgn="base" hangingPunct="0">
              <a:lnSpc>
                <a:spcPct val="90000"/>
              </a:lnSpc>
              <a:spcBef>
                <a:spcPts val="185"/>
              </a:spcBef>
              <a:spcAft>
                <a:spcPts val="369"/>
              </a:spcAft>
              <a:buClr>
                <a:schemeClr val="accent1"/>
              </a:buClr>
              <a:buFont typeface="Calibri" panose="020F0502020204030204" pitchFamily="34" charset="0"/>
              <a:buNone/>
              <a:defRPr kumimoji="1" sz="1846" kern="1200">
                <a:solidFill>
                  <a:srgbClr val="404040"/>
                </a:solidFill>
                <a:latin typeface="+mn-lt"/>
                <a:ea typeface="+mn-ea"/>
                <a:cs typeface="+mn-cs"/>
              </a:defRPr>
            </a:lvl4pPr>
            <a:lvl5pPr marL="1688165" indent="0" algn="ctr" rtl="0" eaLnBrk="0" fontAlgn="base" hangingPunct="0">
              <a:lnSpc>
                <a:spcPct val="90000"/>
              </a:lnSpc>
              <a:spcBef>
                <a:spcPts val="185"/>
              </a:spcBef>
              <a:spcAft>
                <a:spcPts val="369"/>
              </a:spcAft>
              <a:buClr>
                <a:schemeClr val="accent1"/>
              </a:buClr>
              <a:buFont typeface="Calibri" panose="020F0502020204030204" pitchFamily="34" charset="0"/>
              <a:buNone/>
              <a:defRPr kumimoji="1" sz="1846" kern="1200">
                <a:solidFill>
                  <a:srgbClr val="404040"/>
                </a:solidFill>
                <a:latin typeface="+mn-lt"/>
                <a:ea typeface="+mn-ea"/>
                <a:cs typeface="+mn-cs"/>
              </a:defRPr>
            </a:lvl5pPr>
            <a:lvl6pPr marL="2110207" indent="0" algn="ctr" defTabSz="844083" rtl="0" eaLnBrk="1" latinLnBrk="0" hangingPunct="1">
              <a:lnSpc>
                <a:spcPct val="90000"/>
              </a:lnSpc>
              <a:spcBef>
                <a:spcPts val="185"/>
              </a:spcBef>
              <a:spcAft>
                <a:spcPts val="369"/>
              </a:spcAft>
              <a:buClr>
                <a:schemeClr val="accent1"/>
              </a:buClr>
              <a:buFont typeface="Calibri" pitchFamily="34" charset="0"/>
              <a:buNone/>
              <a:defRPr kumimoji="1" sz="1846" kern="1200">
                <a:solidFill>
                  <a:schemeClr val="tx1">
                    <a:lumMod val="75000"/>
                    <a:lumOff val="25000"/>
                  </a:schemeClr>
                </a:solidFill>
                <a:latin typeface="+mn-lt"/>
                <a:ea typeface="+mn-ea"/>
                <a:cs typeface="+mn-cs"/>
              </a:defRPr>
            </a:lvl6pPr>
            <a:lvl7pPr marL="2532248" indent="0" algn="ctr" defTabSz="844083" rtl="0" eaLnBrk="1" latinLnBrk="0" hangingPunct="1">
              <a:lnSpc>
                <a:spcPct val="90000"/>
              </a:lnSpc>
              <a:spcBef>
                <a:spcPts val="185"/>
              </a:spcBef>
              <a:spcAft>
                <a:spcPts val="369"/>
              </a:spcAft>
              <a:buClr>
                <a:schemeClr val="accent1"/>
              </a:buClr>
              <a:buFont typeface="Calibri" pitchFamily="34" charset="0"/>
              <a:buNone/>
              <a:defRPr kumimoji="1" sz="1846" kern="1200">
                <a:solidFill>
                  <a:schemeClr val="tx1">
                    <a:lumMod val="75000"/>
                    <a:lumOff val="25000"/>
                  </a:schemeClr>
                </a:solidFill>
                <a:latin typeface="+mn-lt"/>
                <a:ea typeface="+mn-ea"/>
                <a:cs typeface="+mn-cs"/>
              </a:defRPr>
            </a:lvl7pPr>
            <a:lvl8pPr marL="2954289" indent="0" algn="ctr" defTabSz="844083" rtl="0" eaLnBrk="1" latinLnBrk="0" hangingPunct="1">
              <a:lnSpc>
                <a:spcPct val="90000"/>
              </a:lnSpc>
              <a:spcBef>
                <a:spcPts val="185"/>
              </a:spcBef>
              <a:spcAft>
                <a:spcPts val="369"/>
              </a:spcAft>
              <a:buClr>
                <a:schemeClr val="accent1"/>
              </a:buClr>
              <a:buFont typeface="Calibri" pitchFamily="34" charset="0"/>
              <a:buNone/>
              <a:defRPr kumimoji="1" sz="1846" kern="1200">
                <a:solidFill>
                  <a:schemeClr val="tx1">
                    <a:lumMod val="75000"/>
                    <a:lumOff val="25000"/>
                  </a:schemeClr>
                </a:solidFill>
                <a:latin typeface="+mn-lt"/>
                <a:ea typeface="+mn-ea"/>
                <a:cs typeface="+mn-cs"/>
              </a:defRPr>
            </a:lvl8pPr>
            <a:lvl9pPr marL="3376331" indent="0" algn="ctr" defTabSz="844083" rtl="0" eaLnBrk="1" latinLnBrk="0" hangingPunct="1">
              <a:lnSpc>
                <a:spcPct val="90000"/>
              </a:lnSpc>
              <a:spcBef>
                <a:spcPts val="185"/>
              </a:spcBef>
              <a:spcAft>
                <a:spcPts val="369"/>
              </a:spcAft>
              <a:buClr>
                <a:schemeClr val="accent1"/>
              </a:buClr>
              <a:buFont typeface="Calibri" pitchFamily="34" charset="0"/>
              <a:buNone/>
              <a:defRPr kumimoji="1" sz="1846" kern="1200">
                <a:solidFill>
                  <a:schemeClr val="tx1">
                    <a:lumMod val="75000"/>
                    <a:lumOff val="25000"/>
                  </a:schemeClr>
                </a:solidFill>
                <a:latin typeface="+mn-lt"/>
                <a:ea typeface="+mn-ea"/>
                <a:cs typeface="+mn-cs"/>
              </a:defRPr>
            </a:lvl9pPr>
          </a:lstStyle>
          <a:p>
            <a:pPr eaLnBrk="1" fontAlgn="auto" hangingPunct="1">
              <a:buClr>
                <a:srgbClr val="99CB38"/>
              </a:buClr>
              <a:defRPr/>
            </a:pPr>
            <a:endParaRPr lang="en-US" altLang="ja-JP" dirty="0">
              <a:solidFill>
                <a:srgbClr val="B91D1D"/>
              </a:solidFill>
              <a:latin typeface="Calibri Light" panose="020F0302020204030204"/>
              <a:ea typeface="ＭＳ Ｐゴシック" panose="020B0600070205080204" pitchFamily="50" charset="-128"/>
            </a:endParaRPr>
          </a:p>
        </p:txBody>
      </p:sp>
      <p:pic>
        <p:nvPicPr>
          <p:cNvPr id="7" name="図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33756" y="570396"/>
            <a:ext cx="1882303" cy="1950739"/>
          </a:xfrm>
          <a:prstGeom prst="rect">
            <a:avLst/>
          </a:prstGeom>
          <a:noFill/>
          <a:ln>
            <a:noFill/>
          </a:ln>
        </p:spPr>
      </p:pic>
      <p:sp>
        <p:nvSpPr>
          <p:cNvPr id="4" name="角丸四角形 11">
            <a:extLst>
              <a:ext uri="{FF2B5EF4-FFF2-40B4-BE49-F238E27FC236}">
                <a16:creationId xmlns:a16="http://schemas.microsoft.com/office/drawing/2014/main" id="{5D41E665-BDF8-25C6-67C6-2F3A3FF09A15}"/>
              </a:ext>
            </a:extLst>
          </p:cNvPr>
          <p:cNvSpPr/>
          <p:nvPr/>
        </p:nvSpPr>
        <p:spPr>
          <a:xfrm>
            <a:off x="0" y="6315752"/>
            <a:ext cx="9906000" cy="542251"/>
          </a:xfrm>
          <a:prstGeom prst="roundRect">
            <a:avLst>
              <a:gd name="adj" fmla="val 0"/>
            </a:avLst>
          </a:prstGeom>
          <a:solidFill>
            <a:srgbClr val="FFD2C9"/>
          </a:solidFill>
          <a:ln w="12700" cap="flat" cmpd="sng" algn="ctr">
            <a:noFill/>
            <a:prstDash val="solid"/>
            <a:miter lim="800000"/>
          </a:ln>
          <a:effectLst/>
        </p:spPr>
        <p:txBody>
          <a:bodyPr rtlCol="0" anchor="ctr"/>
          <a:lstStyle/>
          <a:p>
            <a:endParaRPr lang="en-US" altLang="ja-JP" sz="2400" b="1">
              <a:solidFill>
                <a:schemeClr val="bg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73788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10</a:t>
            </a:fld>
            <a:endParaRPr lang="ja-JP" altLang="en-US"/>
          </a:p>
        </p:txBody>
      </p:sp>
      <p:sp>
        <p:nvSpPr>
          <p:cNvPr id="12" name="角丸四角形 11"/>
          <p:cNvSpPr/>
          <p:nvPr/>
        </p:nvSpPr>
        <p:spPr>
          <a:xfrm>
            <a:off x="252587" y="1360802"/>
            <a:ext cx="9400835" cy="5003868"/>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7" name="角丸四角形 11">
            <a:extLst>
              <a:ext uri="{FF2B5EF4-FFF2-40B4-BE49-F238E27FC236}">
                <a16:creationId xmlns:a16="http://schemas.microsoft.com/office/drawing/2014/main" id="{81B45C7A-563D-B302-C615-42372CD81CC9}"/>
              </a:ext>
            </a:extLst>
          </p:cNvPr>
          <p:cNvSpPr/>
          <p:nvPr/>
        </p:nvSpPr>
        <p:spPr>
          <a:xfrm>
            <a:off x="252585" y="716536"/>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4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５　精度向上</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F9C240AB-8C18-3DDE-FE11-39D1B2BF6897}"/>
              </a:ext>
            </a:extLst>
          </p:cNvPr>
          <p:cNvSpPr txBox="1"/>
          <p:nvPr/>
        </p:nvSpPr>
        <p:spPr>
          <a:xfrm>
            <a:off x="346710" y="1349648"/>
            <a:ext cx="9212580" cy="615618"/>
          </a:xfrm>
          <a:prstGeom prst="rect">
            <a:avLst/>
          </a:prstGeom>
          <a:noFill/>
        </p:spPr>
        <p:txBody>
          <a:bodyPr wrap="square" rtlCol="0">
            <a:spAutoFit/>
          </a:bodyPr>
          <a:lstStyle/>
          <a:p>
            <a:pPr>
              <a:lnSpc>
                <a:spcPts val="2200"/>
              </a:lnSpc>
            </a:pPr>
            <a:r>
              <a:rPr lang="ja-JP" altLang="en-US" sz="1600">
                <a:latin typeface="BIZ UDPゴシック" panose="020B0400000000000000" pitchFamily="50" charset="-128"/>
                <a:ea typeface="BIZ UDPゴシック" panose="020B0400000000000000" pitchFamily="50" charset="-128"/>
              </a:rPr>
              <a:t>　　業務への本格導入前段階においてＡＩツールを活用した結果と従来手法とを比較して、狙い通りの結果が得られているかを検証し、可能な限り精度向上を図ることが重要である。</a:t>
            </a:r>
          </a:p>
        </p:txBody>
      </p:sp>
      <p:sp>
        <p:nvSpPr>
          <p:cNvPr id="3" name="テキスト ボックス 2">
            <a:extLst>
              <a:ext uri="{FF2B5EF4-FFF2-40B4-BE49-F238E27FC236}">
                <a16:creationId xmlns:a16="http://schemas.microsoft.com/office/drawing/2014/main" id="{9BA3C06E-317B-8A1B-A70A-B11D8D0612A4}"/>
              </a:ext>
            </a:extLst>
          </p:cNvPr>
          <p:cNvSpPr txBox="1"/>
          <p:nvPr/>
        </p:nvSpPr>
        <p:spPr>
          <a:xfrm>
            <a:off x="323496" y="1945577"/>
            <a:ext cx="9259007" cy="2800767"/>
          </a:xfrm>
          <a:prstGeom prst="rect">
            <a:avLst/>
          </a:prstGeom>
          <a:noFill/>
        </p:spPr>
        <p:txBody>
          <a:bodyPr wrap="square" rtlCol="0">
            <a:spAutoFit/>
          </a:bodyPr>
          <a:lstStyle/>
          <a:p>
            <a:r>
              <a:rPr kumimoji="1" lang="ja-JP" altLang="en-US" b="1">
                <a:solidFill>
                  <a:srgbClr val="E76363"/>
                </a:solidFill>
                <a:latin typeface="BIZ UDPゴシック" panose="020B0400000000000000" pitchFamily="50" charset="-128"/>
                <a:ea typeface="BIZ UDPゴシック" panose="020B0400000000000000" pitchFamily="50" charset="-128"/>
              </a:rPr>
              <a:t>（１）学習データ等の再確認</a:t>
            </a:r>
            <a:endParaRPr kumimoji="1" lang="en-US" altLang="ja-JP" b="1">
              <a:solidFill>
                <a:srgbClr val="E76363"/>
              </a:solidFill>
              <a:latin typeface="BIZ UDPゴシック" panose="020B0400000000000000" pitchFamily="50" charset="-128"/>
              <a:ea typeface="BIZ UDPゴシック" panose="020B0400000000000000" pitchFamily="50" charset="-128"/>
            </a:endParaRPr>
          </a:p>
          <a:p>
            <a:r>
              <a:rPr kumimoji="1" lang="ja-JP" altLang="en-US">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効果検証の結果が望ましいものではない場合、機械学習を行ったＡＩモデルが最適ではないことが考えられる。そのような場合にはＡＩツールに投入するデータの正確性や量、期間などを見直すことが必要である。</a:t>
            </a:r>
            <a:endParaRPr kumimoji="1"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kumimoji="1" lang="ja-JP" altLang="en-US" sz="1400">
                <a:solidFill>
                  <a:srgbClr val="E76363"/>
                </a:solidFill>
                <a:latin typeface="BIZ UDPゴシック" panose="020B0400000000000000" pitchFamily="50" charset="-128"/>
                <a:ea typeface="BIZ UDPゴシック" panose="020B0400000000000000" pitchFamily="50" charset="-128"/>
              </a:rPr>
              <a:t>①不足データ追加・見直し</a:t>
            </a:r>
            <a:endParaRPr kumimoji="1" lang="en-US" altLang="ja-JP" sz="1400">
              <a:solidFill>
                <a:srgbClr val="E76363"/>
              </a:solidFill>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予測に影響を与えるような重要なデータが正しくＡＩモデルに含まれているかを確認する</a:t>
            </a:r>
            <a:endParaRPr kumimoji="1"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kumimoji="1" lang="ja-JP" altLang="en-US" sz="1400">
                <a:solidFill>
                  <a:srgbClr val="E76363"/>
                </a:solidFill>
                <a:latin typeface="BIZ UDPゴシック" panose="020B0400000000000000" pitchFamily="50" charset="-128"/>
                <a:ea typeface="BIZ UDPゴシック" panose="020B0400000000000000" pitchFamily="50" charset="-128"/>
              </a:rPr>
              <a:t>②不用（ノイズ）データの削除</a:t>
            </a:r>
            <a:endParaRPr kumimoji="1" lang="en-US" altLang="ja-JP" sz="1400">
              <a:solidFill>
                <a:srgbClr val="E76363"/>
              </a:solidFill>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不要なデータが予測に影響を与えているケースも考えられるため、ノイズとなるデータを除去する。</a:t>
            </a:r>
            <a:endParaRPr kumimoji="1"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kumimoji="1" lang="ja-JP" altLang="en-US" sz="1400">
                <a:solidFill>
                  <a:srgbClr val="E76363"/>
                </a:solidFill>
                <a:latin typeface="BIZ UDPゴシック" panose="020B0400000000000000" pitchFamily="50" charset="-128"/>
                <a:ea typeface="BIZ UDPゴシック" panose="020B0400000000000000" pitchFamily="50" charset="-128"/>
              </a:rPr>
              <a:t>➂外部要因の考慮</a:t>
            </a:r>
            <a:endParaRPr kumimoji="1" lang="en-US" altLang="ja-JP" sz="1400">
              <a:solidFill>
                <a:srgbClr val="E76363"/>
              </a:solidFill>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季節性やイベントの有無などが影響し精度が改善されない場合もあるため、その要因を分析してデータを修正する。</a:t>
            </a:r>
            <a:endParaRPr lang="en-US" altLang="ja-JP" sz="1400">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a:t>
            </a:r>
            <a:r>
              <a:rPr kumimoji="1" lang="ja-JP" altLang="en-US" sz="1400">
                <a:solidFill>
                  <a:srgbClr val="E76363"/>
                </a:solidFill>
                <a:latin typeface="BIZ UDPゴシック" panose="020B0400000000000000" pitchFamily="50" charset="-128"/>
                <a:ea typeface="BIZ UDPゴシック" panose="020B0400000000000000" pitchFamily="50" charset="-128"/>
              </a:rPr>
              <a:t>④ＡＩツールの再検討</a:t>
            </a:r>
            <a:endParaRPr kumimoji="1" lang="en-US" altLang="ja-JP" sz="1400">
              <a:solidFill>
                <a:srgbClr val="E76363"/>
              </a:solidFill>
              <a:latin typeface="BIZ UDPゴシック" panose="020B0400000000000000" pitchFamily="50" charset="-128"/>
              <a:ea typeface="BIZ UDPゴシック" panose="020B0400000000000000" pitchFamily="50" charset="-128"/>
            </a:endParaRPr>
          </a:p>
          <a:p>
            <a:r>
              <a:rPr kumimoji="1" lang="ja-JP" altLang="en-US" sz="1400">
                <a:latin typeface="BIZ UDPゴシック" panose="020B0400000000000000" pitchFamily="50" charset="-128"/>
                <a:ea typeface="BIZ UDPゴシック" panose="020B0400000000000000" pitchFamily="50" charset="-128"/>
              </a:rPr>
              <a:t>　　上記</a:t>
            </a:r>
            <a:r>
              <a:rPr lang="ja-JP" altLang="en-US" sz="1400">
                <a:latin typeface="BIZ UDPゴシック" panose="020B0400000000000000" pitchFamily="50" charset="-128"/>
                <a:ea typeface="BIZ UDPゴシック" panose="020B0400000000000000" pitchFamily="50" charset="-128"/>
              </a:rPr>
              <a:t>を試みても改善されない場合、ＡＩ自体のアルゴリズムが目的に合致しない仕様である場合も考慮し、ＡＩツールを選定し直すことも検討する。</a:t>
            </a:r>
            <a:endParaRPr lang="en-US" altLang="ja-JP" sz="1400">
              <a:latin typeface="BIZ UDPゴシック" panose="020B0400000000000000" pitchFamily="50" charset="-128"/>
              <a:ea typeface="BIZ UDPゴシック" panose="020B0400000000000000" pitchFamily="50" charset="-128"/>
            </a:endParaRPr>
          </a:p>
        </p:txBody>
      </p:sp>
      <p:pic>
        <p:nvPicPr>
          <p:cNvPr id="6" name="図 5" descr="グラフィカル ユーザー インターフェイス, アプリケーション&#10;&#10;自動的に生成された説明">
            <a:extLst>
              <a:ext uri="{FF2B5EF4-FFF2-40B4-BE49-F238E27FC236}">
                <a16:creationId xmlns:a16="http://schemas.microsoft.com/office/drawing/2014/main" id="{851346A9-BA07-2F0C-33CC-797C514569E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1" b="3643"/>
          <a:stretch/>
        </p:blipFill>
        <p:spPr bwMode="auto">
          <a:xfrm>
            <a:off x="1405492" y="4749339"/>
            <a:ext cx="7095015" cy="151802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85370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11">
            <a:extLst>
              <a:ext uri="{FF2B5EF4-FFF2-40B4-BE49-F238E27FC236}">
                <a16:creationId xmlns:a16="http://schemas.microsoft.com/office/drawing/2014/main" id="{68A8B95D-C4E7-413E-218C-B1E2E24C0ADB}"/>
              </a:ext>
            </a:extLst>
          </p:cNvPr>
          <p:cNvSpPr/>
          <p:nvPr/>
        </p:nvSpPr>
        <p:spPr>
          <a:xfrm>
            <a:off x="252578" y="3243266"/>
            <a:ext cx="9400835" cy="3325137"/>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11</a:t>
            </a:fld>
            <a:endParaRPr lang="ja-JP" altLang="en-US"/>
          </a:p>
        </p:txBody>
      </p:sp>
      <p:sp>
        <p:nvSpPr>
          <p:cNvPr id="12" name="角丸四角形 11"/>
          <p:cNvSpPr/>
          <p:nvPr/>
        </p:nvSpPr>
        <p:spPr>
          <a:xfrm>
            <a:off x="252587" y="693861"/>
            <a:ext cx="9400835" cy="1938516"/>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3" name="テキスト ボックス 2">
            <a:extLst>
              <a:ext uri="{FF2B5EF4-FFF2-40B4-BE49-F238E27FC236}">
                <a16:creationId xmlns:a16="http://schemas.microsoft.com/office/drawing/2014/main" id="{9BA3C06E-317B-8A1B-A70A-B11D8D0612A4}"/>
              </a:ext>
            </a:extLst>
          </p:cNvPr>
          <p:cNvSpPr txBox="1"/>
          <p:nvPr/>
        </p:nvSpPr>
        <p:spPr>
          <a:xfrm>
            <a:off x="252577" y="622002"/>
            <a:ext cx="9400835" cy="1955856"/>
          </a:xfrm>
          <a:prstGeom prst="rect">
            <a:avLst/>
          </a:prstGeom>
          <a:noFill/>
        </p:spPr>
        <p:txBody>
          <a:bodyPr wrap="square" rtlCol="0">
            <a:spAutoFit/>
          </a:bodyPr>
          <a:lstStyle/>
          <a:p>
            <a:pPr>
              <a:lnSpc>
                <a:spcPct val="150000"/>
              </a:lnSpc>
            </a:pPr>
            <a:r>
              <a:rPr kumimoji="1" lang="ja-JP" altLang="en-US" b="1">
                <a:solidFill>
                  <a:srgbClr val="E76363"/>
                </a:solidFill>
                <a:latin typeface="BIZ UDPゴシック" panose="020B0400000000000000" pitchFamily="50" charset="-128"/>
                <a:ea typeface="BIZ UDPゴシック" panose="020B0400000000000000" pitchFamily="50" charset="-128"/>
              </a:rPr>
              <a:t>（２）その他</a:t>
            </a:r>
            <a:endParaRPr kumimoji="1" lang="en-US" altLang="ja-JP" b="1">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以下の理由により、精度改善の機会は業務への本格導入前段階において複数回設けることが望ましい。</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　業務改善の余地があるのかを精査した状態で実際の作業工程に導入できる。</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　一定の精度を確保したうえで業務に導入することで、本格運用段階で、より高度な気づきを得ることにつながり、</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一層の精度の向上を図ることができる。</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また、評価する際は食品ロス削減が目的でＡＩツールを導入する場合、食品ロスの削減量という直接的な効果の他にも</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作業が短縮された時間や製造工程や物流工程の改善など、副次的な効果も多面的に把握し、評価することを心がける。</a:t>
            </a:r>
          </a:p>
        </p:txBody>
      </p:sp>
      <p:sp>
        <p:nvSpPr>
          <p:cNvPr id="6" name="角丸四角形 11">
            <a:extLst>
              <a:ext uri="{FF2B5EF4-FFF2-40B4-BE49-F238E27FC236}">
                <a16:creationId xmlns:a16="http://schemas.microsoft.com/office/drawing/2014/main" id="{E982B964-EFA2-95FF-971C-13DD0B7CAA7A}"/>
              </a:ext>
            </a:extLst>
          </p:cNvPr>
          <p:cNvSpPr/>
          <p:nvPr/>
        </p:nvSpPr>
        <p:spPr>
          <a:xfrm>
            <a:off x="252577" y="2693530"/>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0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６　導入</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24FF7317-9145-1725-3070-4581CF23D9F2}"/>
              </a:ext>
            </a:extLst>
          </p:cNvPr>
          <p:cNvSpPr txBox="1"/>
          <p:nvPr/>
        </p:nvSpPr>
        <p:spPr>
          <a:xfrm>
            <a:off x="275791" y="3262812"/>
            <a:ext cx="9354408" cy="3284425"/>
          </a:xfrm>
          <a:prstGeom prst="rect">
            <a:avLst/>
          </a:prstGeom>
          <a:noFill/>
        </p:spPr>
        <p:txBody>
          <a:bodyPr wrap="square" rtlCol="0">
            <a:spAutoFit/>
          </a:bodyPr>
          <a:lstStyle/>
          <a:p>
            <a:pPr>
              <a:lnSpc>
                <a:spcPts val="2200"/>
              </a:lnSpc>
            </a:pPr>
            <a:r>
              <a:rPr lang="ja-JP" altLang="en-US" b="1">
                <a:solidFill>
                  <a:srgbClr val="E76363"/>
                </a:solidFill>
                <a:latin typeface="BIZ UDPゴシック" panose="020B0400000000000000" pitchFamily="50" charset="-128"/>
                <a:ea typeface="BIZ UDPゴシック" panose="020B0400000000000000" pitchFamily="50" charset="-128"/>
              </a:rPr>
              <a:t>（１）検討　</a:t>
            </a:r>
            <a:endParaRPr lang="en-US" altLang="ja-JP" b="1">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検証結果が望ましい場合にはＡＩツールを実際の作業工程に導入するための準備へと移行する。　</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一方で、ＡＩの精度が想定していたよりも低い場合や、作業性が改善しない等の問題が残る場合には、引き続き改善に</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向けたシミュレーションを重ねることを検討する。</a:t>
            </a:r>
          </a:p>
          <a:p>
            <a:pPr>
              <a:lnSpc>
                <a:spcPct val="150000"/>
              </a:lnSpc>
            </a:pPr>
            <a:r>
              <a:rPr lang="ja-JP" altLang="en-US" b="1">
                <a:solidFill>
                  <a:srgbClr val="E76363"/>
                </a:solidFill>
                <a:latin typeface="BIZ UDPゴシック" panose="020B0400000000000000" pitchFamily="50" charset="-128"/>
                <a:ea typeface="BIZ UDPゴシック" panose="020B0400000000000000" pitchFamily="50" charset="-128"/>
              </a:rPr>
              <a:t>（２）社内周知と教育</a:t>
            </a:r>
          </a:p>
          <a:p>
            <a:pPr>
              <a:lnSpc>
                <a:spcPts val="2200"/>
              </a:lnSpc>
            </a:pPr>
            <a:r>
              <a:rPr lang="ja-JP" altLang="en-US" sz="16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正式に導入を開始する場合は社内周知を図り、理解を得ることが望ましい。</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また、ＡＩツールを導入することで作業効率が向上した場合に担当者の配置や作業内容を見直すことも検討する。作業効率化により捻出された工数を他の業務に充てることで、自社の売上向上や付加価値向上に寄与することができる。</a:t>
            </a:r>
          </a:p>
          <a:p>
            <a:pPr>
              <a:lnSpc>
                <a:spcPts val="2200"/>
              </a:lnSpc>
            </a:pPr>
            <a:r>
              <a:rPr lang="ja-JP" altLang="en-US" sz="1400">
                <a:latin typeface="BIZ UDPゴシック" panose="020B0400000000000000" pitchFamily="50" charset="-128"/>
                <a:ea typeface="BIZ UDPゴシック" panose="020B0400000000000000" pitchFamily="50" charset="-128"/>
              </a:rPr>
              <a:t>　　また、本格導入前の検証を通じて得られたＡＩ活用の知見を社内に周知することで、経営陣や従業員のＡＩに関する理解やリテラシー向上に努める。その結果、対象業務以外においてもＡＩツールの活用により更なる効率化を図る企業風土の醸成に繋がる可能性がある。</a:t>
            </a:r>
          </a:p>
        </p:txBody>
      </p:sp>
    </p:spTree>
    <p:extLst>
      <p:ext uri="{BB962C8B-B14F-4D97-AF65-F5344CB8AC3E}">
        <p14:creationId xmlns:p14="http://schemas.microsoft.com/office/powerpoint/2010/main" val="2928003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需要予測システム構築の流れ</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2</a:t>
            </a:fld>
            <a:endParaRPr lang="ja-JP" altLang="en-US"/>
          </a:p>
        </p:txBody>
      </p:sp>
      <p:sp>
        <p:nvSpPr>
          <p:cNvPr id="12" name="角丸四角形 11"/>
          <p:cNvSpPr>
            <a:spLocks noGrp="1" noRot="1" noMove="1" noResize="1" noEditPoints="1" noAdjustHandles="1" noChangeArrowheads="1" noChangeShapeType="1"/>
          </p:cNvSpPr>
          <p:nvPr/>
        </p:nvSpPr>
        <p:spPr>
          <a:xfrm>
            <a:off x="252587" y="731796"/>
            <a:ext cx="9400835" cy="5632881"/>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3" name="テキスト ボックス 2">
            <a:extLst>
              <a:ext uri="{FF2B5EF4-FFF2-40B4-BE49-F238E27FC236}">
                <a16:creationId xmlns:a16="http://schemas.microsoft.com/office/drawing/2014/main" id="{CB3DD2A9-24C3-B30D-A1E3-FC53D0F099D3}"/>
              </a:ext>
            </a:extLst>
          </p:cNvPr>
          <p:cNvSpPr txBox="1"/>
          <p:nvPr/>
        </p:nvSpPr>
        <p:spPr>
          <a:xfrm>
            <a:off x="337269" y="1596488"/>
            <a:ext cx="3491780" cy="369332"/>
          </a:xfrm>
          <a:prstGeom prst="rect">
            <a:avLst/>
          </a:prstGeom>
          <a:noFill/>
          <a:ln w="28575">
            <a:solidFill>
              <a:srgbClr val="E76363"/>
            </a:solidFill>
          </a:ln>
        </p:spPr>
        <p:txBody>
          <a:bodyPr wrap="square" rtlCol="0" anchor="t">
            <a:spAutoFit/>
          </a:bodyPr>
          <a:lstStyle/>
          <a:p>
            <a:r>
              <a:rPr lang="ja-JP" altLang="en-US"/>
              <a:t>　　</a:t>
            </a:r>
            <a:r>
              <a:rPr lang="ja-JP" altLang="en-US" b="1">
                <a:latin typeface="BIZ UDPゴシック" panose="020B0400000000000000" pitchFamily="50" charset="-128"/>
                <a:ea typeface="BIZ UDPゴシック" panose="020B0400000000000000" pitchFamily="50" charset="-128"/>
              </a:rPr>
              <a:t>予測対象の選定</a:t>
            </a:r>
          </a:p>
        </p:txBody>
      </p:sp>
      <p:sp>
        <p:nvSpPr>
          <p:cNvPr id="8" name="テキスト ボックス 7">
            <a:extLst>
              <a:ext uri="{FF2B5EF4-FFF2-40B4-BE49-F238E27FC236}">
                <a16:creationId xmlns:a16="http://schemas.microsoft.com/office/drawing/2014/main" id="{6ECD1B0A-3261-5861-36D3-EA0F21F3949D}"/>
              </a:ext>
            </a:extLst>
          </p:cNvPr>
          <p:cNvSpPr txBox="1"/>
          <p:nvPr/>
        </p:nvSpPr>
        <p:spPr>
          <a:xfrm>
            <a:off x="337269" y="2394503"/>
            <a:ext cx="3491780" cy="369332"/>
          </a:xfrm>
          <a:prstGeom prst="rect">
            <a:avLst/>
          </a:prstGeom>
          <a:noFill/>
          <a:ln w="28575">
            <a:solidFill>
              <a:srgbClr val="E76363"/>
            </a:solidFill>
          </a:ln>
        </p:spPr>
        <p:txBody>
          <a:bodyPr wrap="square" rtlCol="0" anchor="t">
            <a:spAutoFit/>
          </a:bodyPr>
          <a:lstStyle/>
          <a:p>
            <a:r>
              <a:rPr lang="ja-JP" altLang="en-US"/>
              <a:t>　　</a:t>
            </a:r>
            <a:r>
              <a:rPr lang="en-US" altLang="ja-JP" b="1">
                <a:latin typeface="BIZ UDPゴシック" panose="020B0400000000000000" pitchFamily="50" charset="-128"/>
                <a:ea typeface="BIZ UDPゴシック" panose="020B0400000000000000" pitchFamily="50" charset="-128"/>
              </a:rPr>
              <a:t>AI</a:t>
            </a:r>
            <a:r>
              <a:rPr lang="ja-JP" altLang="en-US" b="1">
                <a:latin typeface="BIZ UDPゴシック" panose="020B0400000000000000" pitchFamily="50" charset="-128"/>
                <a:ea typeface="BIZ UDPゴシック" panose="020B0400000000000000" pitchFamily="50" charset="-128"/>
              </a:rPr>
              <a:t>ツールの選定</a:t>
            </a:r>
          </a:p>
        </p:txBody>
      </p:sp>
      <p:sp>
        <p:nvSpPr>
          <p:cNvPr id="17" name="テキスト ボックス 16">
            <a:extLst>
              <a:ext uri="{FF2B5EF4-FFF2-40B4-BE49-F238E27FC236}">
                <a16:creationId xmlns:a16="http://schemas.microsoft.com/office/drawing/2014/main" id="{C947AF1F-0329-3DBE-8F5C-38CC8A551B43}"/>
              </a:ext>
            </a:extLst>
          </p:cNvPr>
          <p:cNvSpPr txBox="1"/>
          <p:nvPr/>
        </p:nvSpPr>
        <p:spPr>
          <a:xfrm>
            <a:off x="358350" y="3198671"/>
            <a:ext cx="3470699" cy="369332"/>
          </a:xfrm>
          <a:prstGeom prst="rect">
            <a:avLst/>
          </a:prstGeom>
          <a:noFill/>
          <a:ln w="28575">
            <a:solidFill>
              <a:srgbClr val="E76363"/>
            </a:solidFill>
          </a:ln>
        </p:spPr>
        <p:txBody>
          <a:bodyPr wrap="square" rtlCol="0" anchor="t">
            <a:spAutoFit/>
          </a:bodyPr>
          <a:lstStyle/>
          <a:p>
            <a:r>
              <a:rPr lang="ja-JP" altLang="en-US"/>
              <a:t>　　</a:t>
            </a:r>
            <a:r>
              <a:rPr lang="ja-JP" altLang="en-US" b="1">
                <a:latin typeface="BIZ UDPゴシック" panose="020B0400000000000000" pitchFamily="50" charset="-128"/>
                <a:ea typeface="BIZ UDPゴシック" panose="020B0400000000000000" pitchFamily="50" charset="-128"/>
              </a:rPr>
              <a:t>データのクリーニング</a:t>
            </a:r>
          </a:p>
        </p:txBody>
      </p:sp>
      <p:sp>
        <p:nvSpPr>
          <p:cNvPr id="19" name="テキスト ボックス 18">
            <a:extLst>
              <a:ext uri="{FF2B5EF4-FFF2-40B4-BE49-F238E27FC236}">
                <a16:creationId xmlns:a16="http://schemas.microsoft.com/office/drawing/2014/main" id="{91198887-0B06-2F49-3A49-4D3270A9895E}"/>
              </a:ext>
            </a:extLst>
          </p:cNvPr>
          <p:cNvSpPr txBox="1"/>
          <p:nvPr/>
        </p:nvSpPr>
        <p:spPr>
          <a:xfrm>
            <a:off x="382441" y="3993787"/>
            <a:ext cx="3541417" cy="369332"/>
          </a:xfrm>
          <a:prstGeom prst="rect">
            <a:avLst/>
          </a:prstGeom>
          <a:noFill/>
          <a:ln w="28575">
            <a:solidFill>
              <a:srgbClr val="E76363"/>
            </a:solidFill>
          </a:ln>
        </p:spPr>
        <p:txBody>
          <a:bodyPr wrap="square" rtlCol="0" anchor="t">
            <a:spAutoFit/>
          </a:bodyPr>
          <a:lstStyle/>
          <a:p>
            <a:r>
              <a:rPr lang="ja-JP" altLang="en-US"/>
              <a:t>　　</a:t>
            </a:r>
            <a:r>
              <a:rPr lang="en-US" altLang="ja-JP" b="1">
                <a:latin typeface="BIZ UDPゴシック" panose="020B0400000000000000" pitchFamily="50" charset="-128"/>
                <a:ea typeface="BIZ UDPゴシック" panose="020B0400000000000000" pitchFamily="50" charset="-128"/>
              </a:rPr>
              <a:t>AI</a:t>
            </a:r>
            <a:r>
              <a:rPr lang="ja-JP" altLang="en-US" b="1">
                <a:latin typeface="BIZ UDPゴシック" panose="020B0400000000000000" pitchFamily="50" charset="-128"/>
                <a:ea typeface="BIZ UDPゴシック" panose="020B0400000000000000" pitchFamily="50" charset="-128"/>
              </a:rPr>
              <a:t>学習（シュミレーション）</a:t>
            </a:r>
          </a:p>
        </p:txBody>
      </p:sp>
      <p:sp>
        <p:nvSpPr>
          <p:cNvPr id="21" name="テキスト ボックス 20">
            <a:extLst>
              <a:ext uri="{FF2B5EF4-FFF2-40B4-BE49-F238E27FC236}">
                <a16:creationId xmlns:a16="http://schemas.microsoft.com/office/drawing/2014/main" id="{1CB4C39C-2F08-64F9-6EC6-28FD6F4F0B68}"/>
              </a:ext>
            </a:extLst>
          </p:cNvPr>
          <p:cNvSpPr txBox="1"/>
          <p:nvPr/>
        </p:nvSpPr>
        <p:spPr>
          <a:xfrm>
            <a:off x="382441" y="4746301"/>
            <a:ext cx="3446613" cy="369332"/>
          </a:xfrm>
          <a:prstGeom prst="rect">
            <a:avLst/>
          </a:prstGeom>
          <a:noFill/>
          <a:ln w="28575">
            <a:solidFill>
              <a:srgbClr val="E76363"/>
            </a:solidFill>
          </a:ln>
        </p:spPr>
        <p:txBody>
          <a:bodyPr wrap="square" rtlCol="0" anchor="t">
            <a:spAutoFit/>
          </a:bodyPr>
          <a:lstStyle/>
          <a:p>
            <a:r>
              <a:rPr lang="ja-JP" altLang="en-US"/>
              <a:t>　　</a:t>
            </a:r>
            <a:r>
              <a:rPr lang="ja-JP" altLang="en-US" b="1">
                <a:latin typeface="BIZ UDPゴシック" panose="020B0400000000000000" pitchFamily="50" charset="-128"/>
                <a:ea typeface="BIZ UDPゴシック" panose="020B0400000000000000" pitchFamily="50" charset="-128"/>
              </a:rPr>
              <a:t>精度向上</a:t>
            </a:r>
          </a:p>
        </p:txBody>
      </p:sp>
      <p:sp>
        <p:nvSpPr>
          <p:cNvPr id="23" name="テキスト ボックス 22">
            <a:extLst>
              <a:ext uri="{FF2B5EF4-FFF2-40B4-BE49-F238E27FC236}">
                <a16:creationId xmlns:a16="http://schemas.microsoft.com/office/drawing/2014/main" id="{9536B712-0201-3DE3-0AF5-B043D36CF146}"/>
              </a:ext>
            </a:extLst>
          </p:cNvPr>
          <p:cNvSpPr txBox="1"/>
          <p:nvPr/>
        </p:nvSpPr>
        <p:spPr>
          <a:xfrm>
            <a:off x="382435" y="5537105"/>
            <a:ext cx="3446612" cy="369332"/>
          </a:xfrm>
          <a:prstGeom prst="rect">
            <a:avLst/>
          </a:prstGeom>
          <a:noFill/>
          <a:ln w="28575">
            <a:solidFill>
              <a:srgbClr val="E76363"/>
            </a:solidFill>
          </a:ln>
        </p:spPr>
        <p:txBody>
          <a:bodyPr wrap="square" rtlCol="0" anchor="t">
            <a:spAutoFit/>
          </a:bodyPr>
          <a:lstStyle/>
          <a:p>
            <a:r>
              <a:rPr lang="ja-JP" altLang="en-US"/>
              <a:t>　　</a:t>
            </a:r>
            <a:r>
              <a:rPr lang="ja-JP" altLang="en-US" b="1">
                <a:latin typeface="BIZ UDPゴシック" panose="020B0400000000000000" pitchFamily="50" charset="-128"/>
                <a:ea typeface="BIZ UDPゴシック" panose="020B0400000000000000" pitchFamily="50" charset="-128"/>
              </a:rPr>
              <a:t>導入</a:t>
            </a:r>
          </a:p>
        </p:txBody>
      </p:sp>
      <p:sp>
        <p:nvSpPr>
          <p:cNvPr id="24" name="矢印: 五方向 23">
            <a:extLst>
              <a:ext uri="{FF2B5EF4-FFF2-40B4-BE49-F238E27FC236}">
                <a16:creationId xmlns:a16="http://schemas.microsoft.com/office/drawing/2014/main" id="{38E9D68C-B7D9-CCBF-005E-F72E19AE0057}"/>
              </a:ext>
            </a:extLst>
          </p:cNvPr>
          <p:cNvSpPr/>
          <p:nvPr/>
        </p:nvSpPr>
        <p:spPr>
          <a:xfrm>
            <a:off x="337025" y="1607496"/>
            <a:ext cx="475988" cy="369053"/>
          </a:xfrm>
          <a:prstGeom prst="homePlate">
            <a:avLst>
              <a:gd name="adj" fmla="val 33029"/>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矢印: 五方向 24">
            <a:extLst>
              <a:ext uri="{FF2B5EF4-FFF2-40B4-BE49-F238E27FC236}">
                <a16:creationId xmlns:a16="http://schemas.microsoft.com/office/drawing/2014/main" id="{44ABD33A-5D80-D0F9-7D52-5C1B671E04AB}"/>
              </a:ext>
            </a:extLst>
          </p:cNvPr>
          <p:cNvSpPr/>
          <p:nvPr/>
        </p:nvSpPr>
        <p:spPr>
          <a:xfrm>
            <a:off x="352503" y="2400275"/>
            <a:ext cx="475988" cy="369053"/>
          </a:xfrm>
          <a:prstGeom prst="homePlate">
            <a:avLst>
              <a:gd name="adj" fmla="val 32640"/>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矢印: 五方向 25">
            <a:extLst>
              <a:ext uri="{FF2B5EF4-FFF2-40B4-BE49-F238E27FC236}">
                <a16:creationId xmlns:a16="http://schemas.microsoft.com/office/drawing/2014/main" id="{CDA9C1C4-7328-04FB-E90E-EC8D63F2C659}"/>
              </a:ext>
            </a:extLst>
          </p:cNvPr>
          <p:cNvSpPr/>
          <p:nvPr/>
        </p:nvSpPr>
        <p:spPr>
          <a:xfrm>
            <a:off x="352503" y="3204753"/>
            <a:ext cx="475988" cy="369053"/>
          </a:xfrm>
          <a:prstGeom prst="homePlate">
            <a:avLst>
              <a:gd name="adj" fmla="val 31062"/>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矢印: 五方向 26">
            <a:extLst>
              <a:ext uri="{FF2B5EF4-FFF2-40B4-BE49-F238E27FC236}">
                <a16:creationId xmlns:a16="http://schemas.microsoft.com/office/drawing/2014/main" id="{E45AF619-8F25-C454-E521-E55DA1D59D9C}"/>
              </a:ext>
            </a:extLst>
          </p:cNvPr>
          <p:cNvSpPr/>
          <p:nvPr/>
        </p:nvSpPr>
        <p:spPr>
          <a:xfrm>
            <a:off x="375818" y="3999440"/>
            <a:ext cx="475988" cy="369053"/>
          </a:xfrm>
          <a:prstGeom prst="homePlate">
            <a:avLst>
              <a:gd name="adj" fmla="val 29484"/>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矢印: 五方向 27">
            <a:extLst>
              <a:ext uri="{FF2B5EF4-FFF2-40B4-BE49-F238E27FC236}">
                <a16:creationId xmlns:a16="http://schemas.microsoft.com/office/drawing/2014/main" id="{D87B5C62-01AE-5013-4DF3-6F8FC81C132D}"/>
              </a:ext>
            </a:extLst>
          </p:cNvPr>
          <p:cNvSpPr/>
          <p:nvPr/>
        </p:nvSpPr>
        <p:spPr>
          <a:xfrm>
            <a:off x="382435" y="4740519"/>
            <a:ext cx="475988" cy="369053"/>
          </a:xfrm>
          <a:prstGeom prst="homePlate">
            <a:avLst>
              <a:gd name="adj" fmla="val 23171"/>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矢印: 五方向 28">
            <a:extLst>
              <a:ext uri="{FF2B5EF4-FFF2-40B4-BE49-F238E27FC236}">
                <a16:creationId xmlns:a16="http://schemas.microsoft.com/office/drawing/2014/main" id="{38F8EEEA-852A-EDBB-A868-B9DB9385A4F4}"/>
              </a:ext>
            </a:extLst>
          </p:cNvPr>
          <p:cNvSpPr/>
          <p:nvPr/>
        </p:nvSpPr>
        <p:spPr>
          <a:xfrm>
            <a:off x="401107" y="5540429"/>
            <a:ext cx="475988" cy="369053"/>
          </a:xfrm>
          <a:prstGeom prst="homePlate">
            <a:avLst>
              <a:gd name="adj" fmla="val 31062"/>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1" name="テキスト ボックス 30">
            <a:extLst>
              <a:ext uri="{FF2B5EF4-FFF2-40B4-BE49-F238E27FC236}">
                <a16:creationId xmlns:a16="http://schemas.microsoft.com/office/drawing/2014/main" id="{55B48900-2C2C-D0B8-4DB5-F1942F3F6138}"/>
              </a:ext>
            </a:extLst>
          </p:cNvPr>
          <p:cNvSpPr txBox="1"/>
          <p:nvPr/>
        </p:nvSpPr>
        <p:spPr>
          <a:xfrm>
            <a:off x="281741" y="1588870"/>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01</a:t>
            </a:r>
            <a:endParaRPr lang="ja-JP" altLang="en-US" b="1">
              <a:solidFill>
                <a:schemeClr val="bg1"/>
              </a:solidFill>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994AF18F-44DB-D83A-5754-8F3557FD7826}"/>
              </a:ext>
            </a:extLst>
          </p:cNvPr>
          <p:cNvSpPr txBox="1"/>
          <p:nvPr/>
        </p:nvSpPr>
        <p:spPr>
          <a:xfrm>
            <a:off x="315100" y="3976097"/>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４</a:t>
            </a:r>
          </a:p>
        </p:txBody>
      </p:sp>
      <p:sp>
        <p:nvSpPr>
          <p:cNvPr id="33" name="テキスト ボックス 32">
            <a:extLst>
              <a:ext uri="{FF2B5EF4-FFF2-40B4-BE49-F238E27FC236}">
                <a16:creationId xmlns:a16="http://schemas.microsoft.com/office/drawing/2014/main" id="{D1664DD2-AFC5-4566-C310-BCF30E374272}"/>
              </a:ext>
            </a:extLst>
          </p:cNvPr>
          <p:cNvSpPr txBox="1"/>
          <p:nvPr/>
        </p:nvSpPr>
        <p:spPr>
          <a:xfrm>
            <a:off x="311012" y="3198811"/>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３</a:t>
            </a:r>
          </a:p>
        </p:txBody>
      </p:sp>
      <p:sp>
        <p:nvSpPr>
          <p:cNvPr id="34" name="テキスト ボックス 33">
            <a:extLst>
              <a:ext uri="{FF2B5EF4-FFF2-40B4-BE49-F238E27FC236}">
                <a16:creationId xmlns:a16="http://schemas.microsoft.com/office/drawing/2014/main" id="{C04F5AA3-C5EA-CD8B-EF6D-4910C86D4CFE}"/>
              </a:ext>
            </a:extLst>
          </p:cNvPr>
          <p:cNvSpPr txBox="1"/>
          <p:nvPr/>
        </p:nvSpPr>
        <p:spPr>
          <a:xfrm>
            <a:off x="281742" y="2381421"/>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２</a:t>
            </a:r>
            <a:endParaRPr lang="en-US" altLang="ja-JP" b="1">
              <a:solidFill>
                <a:schemeClr val="bg1"/>
              </a:solidFill>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C18B5678-B5FB-B13E-B407-99A89EA439D0}"/>
              </a:ext>
            </a:extLst>
          </p:cNvPr>
          <p:cNvSpPr txBox="1"/>
          <p:nvPr/>
        </p:nvSpPr>
        <p:spPr>
          <a:xfrm>
            <a:off x="337270" y="5551269"/>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６</a:t>
            </a:r>
          </a:p>
        </p:txBody>
      </p:sp>
      <p:sp>
        <p:nvSpPr>
          <p:cNvPr id="36" name="テキスト ボックス 35">
            <a:extLst>
              <a:ext uri="{FF2B5EF4-FFF2-40B4-BE49-F238E27FC236}">
                <a16:creationId xmlns:a16="http://schemas.microsoft.com/office/drawing/2014/main" id="{2D6A86D8-78E2-DEFA-1380-DDF112FA90FC}"/>
              </a:ext>
            </a:extLst>
          </p:cNvPr>
          <p:cNvSpPr txBox="1"/>
          <p:nvPr/>
        </p:nvSpPr>
        <p:spPr>
          <a:xfrm>
            <a:off x="352506" y="4751359"/>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５</a:t>
            </a:r>
          </a:p>
        </p:txBody>
      </p:sp>
      <p:sp>
        <p:nvSpPr>
          <p:cNvPr id="37" name="テキスト ボックス 36">
            <a:extLst>
              <a:ext uri="{FF2B5EF4-FFF2-40B4-BE49-F238E27FC236}">
                <a16:creationId xmlns:a16="http://schemas.microsoft.com/office/drawing/2014/main" id="{30E22F63-F93A-15EA-E62D-424EF05F439A}"/>
              </a:ext>
            </a:extLst>
          </p:cNvPr>
          <p:cNvSpPr txBox="1"/>
          <p:nvPr/>
        </p:nvSpPr>
        <p:spPr>
          <a:xfrm>
            <a:off x="673348" y="1976853"/>
            <a:ext cx="7486455"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過去の出荷実績や商品の特性を基に予測に適している対象を選定する。</a:t>
            </a:r>
          </a:p>
        </p:txBody>
      </p:sp>
      <p:sp>
        <p:nvSpPr>
          <p:cNvPr id="38" name="テキスト ボックス 37">
            <a:extLst>
              <a:ext uri="{FF2B5EF4-FFF2-40B4-BE49-F238E27FC236}">
                <a16:creationId xmlns:a16="http://schemas.microsoft.com/office/drawing/2014/main" id="{4B0EE343-ADD1-8F39-2173-9E5C80D706BD}"/>
              </a:ext>
            </a:extLst>
          </p:cNvPr>
          <p:cNvSpPr txBox="1"/>
          <p:nvPr/>
        </p:nvSpPr>
        <p:spPr>
          <a:xfrm>
            <a:off x="702617" y="2780057"/>
            <a:ext cx="7486455"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導入目的や現場のニーズに合わせ適した</a:t>
            </a:r>
            <a:r>
              <a:rPr lang="en-US" altLang="ja-JP">
                <a:latin typeface="BIZ UDPゴシック" panose="020B0400000000000000" pitchFamily="50" charset="-128"/>
                <a:ea typeface="BIZ UDPゴシック" panose="020B0400000000000000" pitchFamily="50" charset="-128"/>
              </a:rPr>
              <a:t>AI</a:t>
            </a:r>
            <a:r>
              <a:rPr lang="ja-JP" altLang="en-US">
                <a:latin typeface="BIZ UDPゴシック" panose="020B0400000000000000" pitchFamily="50" charset="-128"/>
                <a:ea typeface="BIZ UDPゴシック" panose="020B0400000000000000" pitchFamily="50" charset="-128"/>
              </a:rPr>
              <a:t>ツールを選定する。</a:t>
            </a:r>
          </a:p>
        </p:txBody>
      </p:sp>
      <p:sp>
        <p:nvSpPr>
          <p:cNvPr id="39" name="テキスト ボックス 38">
            <a:extLst>
              <a:ext uri="{FF2B5EF4-FFF2-40B4-BE49-F238E27FC236}">
                <a16:creationId xmlns:a16="http://schemas.microsoft.com/office/drawing/2014/main" id="{925EBFC6-95D7-F567-120D-5FAE369EFE50}"/>
              </a:ext>
            </a:extLst>
          </p:cNvPr>
          <p:cNvSpPr txBox="1"/>
          <p:nvPr/>
        </p:nvSpPr>
        <p:spPr>
          <a:xfrm>
            <a:off x="761910" y="3567270"/>
            <a:ext cx="8681348"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不足データの収集や不要データの削除を行い、</a:t>
            </a:r>
            <a:r>
              <a:rPr lang="en-US" altLang="ja-JP">
                <a:latin typeface="BIZ UDPゴシック" panose="020B0400000000000000" pitchFamily="50" charset="-128"/>
                <a:ea typeface="BIZ UDPゴシック" panose="020B0400000000000000" pitchFamily="50" charset="-128"/>
              </a:rPr>
              <a:t>AI</a:t>
            </a:r>
            <a:r>
              <a:rPr lang="ja-JP" altLang="en-US">
                <a:latin typeface="BIZ UDPゴシック" panose="020B0400000000000000" pitchFamily="50" charset="-128"/>
                <a:ea typeface="BIZ UDPゴシック" panose="020B0400000000000000" pitchFamily="50" charset="-128"/>
              </a:rPr>
              <a:t>ツールの仕様にあわせて整理する。</a:t>
            </a:r>
          </a:p>
        </p:txBody>
      </p:sp>
      <p:sp>
        <p:nvSpPr>
          <p:cNvPr id="40" name="テキスト ボックス 39">
            <a:extLst>
              <a:ext uri="{FF2B5EF4-FFF2-40B4-BE49-F238E27FC236}">
                <a16:creationId xmlns:a16="http://schemas.microsoft.com/office/drawing/2014/main" id="{BDF745DC-C1E4-14DA-3A45-C401FCFC3D17}"/>
              </a:ext>
            </a:extLst>
          </p:cNvPr>
          <p:cNvSpPr txBox="1"/>
          <p:nvPr/>
        </p:nvSpPr>
        <p:spPr>
          <a:xfrm>
            <a:off x="830043" y="4351882"/>
            <a:ext cx="8124781" cy="369332"/>
          </a:xfrm>
          <a:prstGeom prst="rect">
            <a:avLst/>
          </a:prstGeom>
          <a:noFill/>
        </p:spPr>
        <p:txBody>
          <a:bodyPr wrap="square" rtlCol="0">
            <a:spAutoFit/>
          </a:bodyPr>
          <a:lstStyle/>
          <a:p>
            <a:r>
              <a:rPr lang="en-US" altLang="ja-JP">
                <a:latin typeface="BIZ UDPゴシック" panose="020B0400000000000000" pitchFamily="50" charset="-128"/>
                <a:ea typeface="BIZ UDPゴシック" panose="020B0400000000000000" pitchFamily="50" charset="-128"/>
              </a:rPr>
              <a:t>AI</a:t>
            </a:r>
            <a:r>
              <a:rPr lang="ja-JP" altLang="en-US">
                <a:latin typeface="BIZ UDPゴシック" panose="020B0400000000000000" pitchFamily="50" charset="-128"/>
                <a:ea typeface="BIZ UDPゴシック" panose="020B0400000000000000" pitchFamily="50" charset="-128"/>
              </a:rPr>
              <a:t>にデータを学習させ、過去データ等でシュミレーションを行う。</a:t>
            </a:r>
          </a:p>
        </p:txBody>
      </p:sp>
      <p:sp>
        <p:nvSpPr>
          <p:cNvPr id="41" name="テキスト ボックス 40">
            <a:extLst>
              <a:ext uri="{FF2B5EF4-FFF2-40B4-BE49-F238E27FC236}">
                <a16:creationId xmlns:a16="http://schemas.microsoft.com/office/drawing/2014/main" id="{63417ECD-0DEF-6BE5-0861-DEFC64D4D38C}"/>
              </a:ext>
            </a:extLst>
          </p:cNvPr>
          <p:cNvSpPr txBox="1"/>
          <p:nvPr/>
        </p:nvSpPr>
        <p:spPr>
          <a:xfrm>
            <a:off x="851811" y="5124113"/>
            <a:ext cx="8124781"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予測結果を分析後、対象・ツール・学習データを見直し予測精度の向上に努める。</a:t>
            </a:r>
          </a:p>
        </p:txBody>
      </p:sp>
      <p:sp>
        <p:nvSpPr>
          <p:cNvPr id="42" name="テキスト ボックス 41">
            <a:extLst>
              <a:ext uri="{FF2B5EF4-FFF2-40B4-BE49-F238E27FC236}">
                <a16:creationId xmlns:a16="http://schemas.microsoft.com/office/drawing/2014/main" id="{C293909A-4DBC-2CED-8AB0-1AAA03ACE53C}"/>
              </a:ext>
            </a:extLst>
          </p:cNvPr>
          <p:cNvSpPr txBox="1"/>
          <p:nvPr/>
        </p:nvSpPr>
        <p:spPr>
          <a:xfrm>
            <a:off x="890615" y="5917836"/>
            <a:ext cx="8124781"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実際に導入し、社内周知や人材育成を行う。</a:t>
            </a:r>
          </a:p>
        </p:txBody>
      </p:sp>
      <p:sp>
        <p:nvSpPr>
          <p:cNvPr id="2" name="テキスト ボックス 1">
            <a:extLst>
              <a:ext uri="{FF2B5EF4-FFF2-40B4-BE49-F238E27FC236}">
                <a16:creationId xmlns:a16="http://schemas.microsoft.com/office/drawing/2014/main" id="{F8965B12-6F73-7000-3F29-5E66755D1875}"/>
              </a:ext>
            </a:extLst>
          </p:cNvPr>
          <p:cNvSpPr txBox="1"/>
          <p:nvPr/>
        </p:nvSpPr>
        <p:spPr>
          <a:xfrm>
            <a:off x="337269" y="804525"/>
            <a:ext cx="3491781" cy="369332"/>
          </a:xfrm>
          <a:prstGeom prst="rect">
            <a:avLst/>
          </a:prstGeom>
          <a:noFill/>
          <a:ln w="28575">
            <a:solidFill>
              <a:srgbClr val="E76363"/>
            </a:solidFill>
          </a:ln>
        </p:spPr>
        <p:txBody>
          <a:bodyPr wrap="square" rtlCol="0" anchor="t">
            <a:spAutoFit/>
          </a:bodyPr>
          <a:lstStyle/>
          <a:p>
            <a:r>
              <a:rPr lang="ja-JP" altLang="en-US">
                <a:latin typeface="BIZ UDPゴシック" panose="020B0400000000000000" pitchFamily="50" charset="-128"/>
                <a:ea typeface="BIZ UDPゴシック" panose="020B0400000000000000" pitchFamily="50" charset="-128"/>
              </a:rPr>
              <a:t>　　　</a:t>
            </a:r>
            <a:r>
              <a:rPr lang="ja-JP" altLang="en-US" b="1">
                <a:latin typeface="BIZ UDPゴシック" panose="020B0400000000000000" pitchFamily="50" charset="-128"/>
                <a:ea typeface="BIZ UDPゴシック" panose="020B0400000000000000" pitchFamily="50" charset="-128"/>
              </a:rPr>
              <a:t>事前準備</a:t>
            </a:r>
          </a:p>
        </p:txBody>
      </p:sp>
      <p:sp>
        <p:nvSpPr>
          <p:cNvPr id="7" name="矢印: 五方向 6">
            <a:extLst>
              <a:ext uri="{FF2B5EF4-FFF2-40B4-BE49-F238E27FC236}">
                <a16:creationId xmlns:a16="http://schemas.microsoft.com/office/drawing/2014/main" id="{C6C77DB3-2253-7874-6D0E-DCE442071035}"/>
              </a:ext>
            </a:extLst>
          </p:cNvPr>
          <p:cNvSpPr/>
          <p:nvPr/>
        </p:nvSpPr>
        <p:spPr>
          <a:xfrm>
            <a:off x="337269" y="802104"/>
            <a:ext cx="475988" cy="369053"/>
          </a:xfrm>
          <a:prstGeom prst="homePlate">
            <a:avLst>
              <a:gd name="adj" fmla="val 33029"/>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テキスト ボックス 5">
            <a:extLst>
              <a:ext uri="{FF2B5EF4-FFF2-40B4-BE49-F238E27FC236}">
                <a16:creationId xmlns:a16="http://schemas.microsoft.com/office/drawing/2014/main" id="{A3C799D3-18AC-D4C5-1839-168D418888B7}"/>
              </a:ext>
            </a:extLst>
          </p:cNvPr>
          <p:cNvSpPr txBox="1"/>
          <p:nvPr/>
        </p:nvSpPr>
        <p:spPr>
          <a:xfrm>
            <a:off x="283598" y="808776"/>
            <a:ext cx="783211" cy="369332"/>
          </a:xfrm>
          <a:prstGeom prst="rect">
            <a:avLst/>
          </a:prstGeom>
          <a:noFill/>
        </p:spPr>
        <p:txBody>
          <a:bodyPr wrap="square" rtlCol="0">
            <a:spAutoFit/>
          </a:bodyPr>
          <a:lstStyle/>
          <a:p>
            <a:r>
              <a:rPr lang="en-US" altLang="ja-JP" b="1">
                <a:solidFill>
                  <a:schemeClr val="bg1"/>
                </a:solidFill>
                <a:latin typeface="BIZ UDPゴシック" panose="020B0400000000000000" pitchFamily="50" charset="-128"/>
                <a:ea typeface="BIZ UDPゴシック" panose="020B0400000000000000" pitchFamily="50" charset="-128"/>
              </a:rPr>
              <a:t>0</a:t>
            </a:r>
            <a:r>
              <a:rPr lang="ja-JP" altLang="en-US" b="1">
                <a:solidFill>
                  <a:schemeClr val="bg1"/>
                </a:solidFill>
                <a:latin typeface="BIZ UDPゴシック" panose="020B0400000000000000" pitchFamily="50" charset="-128"/>
                <a:ea typeface="BIZ UDPゴシック" panose="020B0400000000000000" pitchFamily="50" charset="-128"/>
              </a:rPr>
              <a:t>０</a:t>
            </a:r>
          </a:p>
        </p:txBody>
      </p:sp>
      <p:sp>
        <p:nvSpPr>
          <p:cNvPr id="9" name="テキスト ボックス 8">
            <a:extLst>
              <a:ext uri="{FF2B5EF4-FFF2-40B4-BE49-F238E27FC236}">
                <a16:creationId xmlns:a16="http://schemas.microsoft.com/office/drawing/2014/main" id="{9573B845-8298-EC50-F318-4F0AB2D9A5C1}"/>
              </a:ext>
            </a:extLst>
          </p:cNvPr>
          <p:cNvSpPr txBox="1"/>
          <p:nvPr/>
        </p:nvSpPr>
        <p:spPr>
          <a:xfrm>
            <a:off x="761910" y="1188403"/>
            <a:ext cx="7486455" cy="369332"/>
          </a:xfrm>
          <a:prstGeom prst="rect">
            <a:avLst/>
          </a:prstGeom>
          <a:noFill/>
        </p:spPr>
        <p:txBody>
          <a:bodyPr wrap="square" rtlCol="0">
            <a:spAutoFit/>
          </a:bodyPr>
          <a:lstStyle/>
          <a:p>
            <a:r>
              <a:rPr lang="ja-JP" altLang="en-US">
                <a:latin typeface="BIZ UDPゴシック" panose="020B0400000000000000" pitchFamily="50" charset="-128"/>
                <a:ea typeface="BIZ UDPゴシック" panose="020B0400000000000000" pitchFamily="50" charset="-128"/>
              </a:rPr>
              <a:t>導入を検討する上で、ＡＩを理解する。</a:t>
            </a:r>
          </a:p>
        </p:txBody>
      </p:sp>
    </p:spTree>
    <p:extLst>
      <p:ext uri="{BB962C8B-B14F-4D97-AF65-F5344CB8AC3E}">
        <p14:creationId xmlns:p14="http://schemas.microsoft.com/office/powerpoint/2010/main" val="1679115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3</a:t>
            </a:fld>
            <a:endParaRPr lang="ja-JP" altLang="en-US"/>
          </a:p>
        </p:txBody>
      </p:sp>
      <p:sp>
        <p:nvSpPr>
          <p:cNvPr id="12" name="角丸四角形 11"/>
          <p:cNvSpPr/>
          <p:nvPr/>
        </p:nvSpPr>
        <p:spPr>
          <a:xfrm>
            <a:off x="252587" y="1360802"/>
            <a:ext cx="9400835" cy="5003868"/>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3" name="テキスト ボックス 2">
            <a:extLst>
              <a:ext uri="{FF2B5EF4-FFF2-40B4-BE49-F238E27FC236}">
                <a16:creationId xmlns:a16="http://schemas.microsoft.com/office/drawing/2014/main" id="{23B83D1E-0935-23C6-F6F7-161543CD8769}"/>
              </a:ext>
            </a:extLst>
          </p:cNvPr>
          <p:cNvSpPr txBox="1"/>
          <p:nvPr/>
        </p:nvSpPr>
        <p:spPr>
          <a:xfrm>
            <a:off x="342015" y="1750679"/>
            <a:ext cx="9132543" cy="911340"/>
          </a:xfrm>
          <a:prstGeom prst="rect">
            <a:avLst/>
          </a:prstGeom>
          <a:noFill/>
        </p:spPr>
        <p:txBody>
          <a:bodyPr wrap="square" rtlCol="0">
            <a:spAutoFit/>
          </a:bodyPr>
          <a:lstStyle/>
          <a:p>
            <a:r>
              <a:rPr lang="ja-JP" altLang="en-US"/>
              <a:t>　</a:t>
            </a:r>
            <a:r>
              <a:rPr lang="ja-JP" altLang="en-US" sz="1400">
                <a:latin typeface="BIZ UDPゴシック" panose="020B0400000000000000" pitchFamily="50" charset="-128"/>
                <a:ea typeface="BIZ UDPゴシック" panose="020B0400000000000000" pitchFamily="50" charset="-128"/>
              </a:rPr>
              <a:t>導入すべきかを判断する上ではＡＩに対する正しい理解が必要不可欠である。</a:t>
            </a:r>
            <a:endParaRPr lang="en-US" altLang="ja-JP" sz="1400">
              <a:latin typeface="BIZ UDPゴシック" panose="020B0400000000000000" pitchFamily="50" charset="-128"/>
              <a:ea typeface="BIZ UDPゴシック" panose="020B0400000000000000" pitchFamily="50" charset="-128"/>
            </a:endParaRPr>
          </a:p>
          <a:p>
            <a:pPr>
              <a:lnSpc>
                <a:spcPts val="2300"/>
              </a:lnSpc>
            </a:pPr>
            <a:r>
              <a:rPr lang="ja-JP" altLang="en-US" sz="1400">
                <a:latin typeface="BIZ UDPゴシック" panose="020B0400000000000000" pitchFamily="50" charset="-128"/>
                <a:ea typeface="BIZ UDPゴシック" panose="020B0400000000000000" pitchFamily="50" charset="-128"/>
              </a:rPr>
              <a:t>　　また、ＡＩは万能なツールではないため、特性を理解して利用しなければ狙った効果を発揮できない。したがって　</a:t>
            </a:r>
            <a:endParaRPr lang="en-US" altLang="ja-JP" sz="1400">
              <a:latin typeface="BIZ UDPゴシック" panose="020B0400000000000000" pitchFamily="50" charset="-128"/>
              <a:ea typeface="BIZ UDPゴシック" panose="020B0400000000000000" pitchFamily="50" charset="-128"/>
            </a:endParaRPr>
          </a:p>
          <a:p>
            <a:pPr>
              <a:lnSpc>
                <a:spcPts val="2300"/>
              </a:lnSpc>
            </a:pPr>
            <a:r>
              <a:rPr lang="ja-JP" altLang="en-US" sz="1400">
                <a:latin typeface="BIZ UDPゴシック" panose="020B0400000000000000" pitchFamily="50" charset="-128"/>
                <a:ea typeface="BIZ UDPゴシック" panose="020B0400000000000000" pitchFamily="50" charset="-128"/>
              </a:rPr>
              <a:t>　ＡＩ技術の細部まで理解する必要はないものの、ＡＩの特徴については把握しておく必要がある。　　</a:t>
            </a:r>
          </a:p>
        </p:txBody>
      </p:sp>
      <p:sp>
        <p:nvSpPr>
          <p:cNvPr id="7" name="角丸四角形 11">
            <a:extLst>
              <a:ext uri="{FF2B5EF4-FFF2-40B4-BE49-F238E27FC236}">
                <a16:creationId xmlns:a16="http://schemas.microsoft.com/office/drawing/2014/main" id="{81B45C7A-563D-B302-C615-42372CD81CC9}"/>
              </a:ext>
            </a:extLst>
          </p:cNvPr>
          <p:cNvSpPr/>
          <p:nvPr/>
        </p:nvSpPr>
        <p:spPr>
          <a:xfrm>
            <a:off x="252585" y="716536"/>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4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00</a:t>
            </a:r>
            <a:r>
              <a:rPr lang="ja-JP" altLang="en-US" sz="2400" b="1">
                <a:solidFill>
                  <a:schemeClr val="bg1"/>
                </a:solidFill>
                <a:latin typeface="BIZ UDPゴシック" panose="020B0400000000000000" pitchFamily="50" charset="-128"/>
                <a:ea typeface="BIZ UDPゴシック" panose="020B0400000000000000" pitchFamily="50" charset="-128"/>
              </a:rPr>
              <a:t>　事前準備</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5B853E89-DE69-7A7E-52AB-DA22749237C0}"/>
              </a:ext>
            </a:extLst>
          </p:cNvPr>
          <p:cNvSpPr txBox="1"/>
          <p:nvPr/>
        </p:nvSpPr>
        <p:spPr>
          <a:xfrm>
            <a:off x="425042" y="2593930"/>
            <a:ext cx="8882948" cy="1950727"/>
          </a:xfrm>
          <a:prstGeom prst="rect">
            <a:avLst/>
          </a:prstGeom>
          <a:noFill/>
        </p:spPr>
        <p:txBody>
          <a:bodyPr wrap="square" rtlCol="0">
            <a:spAutoFit/>
          </a:bodyPr>
          <a:lstStyle/>
          <a:p>
            <a:pPr>
              <a:lnSpc>
                <a:spcPct val="200000"/>
              </a:lnSpc>
            </a:pPr>
            <a:r>
              <a:rPr lang="ja-JP" altLang="en-US" sz="1600">
                <a:solidFill>
                  <a:srgbClr val="E76363"/>
                </a:solidFill>
                <a:latin typeface="BIZ UDPゴシック" panose="020B0400000000000000" pitchFamily="50" charset="-128"/>
                <a:ea typeface="BIZ UDPゴシック" panose="020B0400000000000000" pitchFamily="50" charset="-128"/>
              </a:rPr>
              <a:t>■ＡＩの一般的な仕組み</a:t>
            </a:r>
            <a:endParaRPr lang="en-US" altLang="ja-JP" sz="1600">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6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ＡＩは、「機械学習」といわれる段階において大量のデジタルデータを自らが学習し、予測や分類作業を実行するためのモデルやアルゴリズム（手順）を構築する。これにより、新たに与えられた情報に対して、構築したモデルに基づき適切な回答を予測することができる。例えば本実証事業におけるモデルを簡素化して記載すると、「ある気温で氷菓がどの程度出荷された実績があるか」というモデルを構築し、気温と出荷量との関係から気象予測に応じた出荷予測を行っている。</a:t>
            </a:r>
          </a:p>
        </p:txBody>
      </p:sp>
      <p:pic>
        <p:nvPicPr>
          <p:cNvPr id="13" name="図 12" descr="時計の画面のスクリーンショット&#10;&#10;中程度の精度で自動的に生成された説明">
            <a:extLst>
              <a:ext uri="{FF2B5EF4-FFF2-40B4-BE49-F238E27FC236}">
                <a16:creationId xmlns:a16="http://schemas.microsoft.com/office/drawing/2014/main" id="{9CDB2254-1988-3D3F-7082-7423142A963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0411" y="4609531"/>
            <a:ext cx="7075748" cy="1531939"/>
          </a:xfrm>
          <a:prstGeom prst="rect">
            <a:avLst/>
          </a:prstGeom>
          <a:noFill/>
          <a:ln>
            <a:noFill/>
          </a:ln>
        </p:spPr>
      </p:pic>
      <p:sp>
        <p:nvSpPr>
          <p:cNvPr id="2" name="テキスト ボックス 1">
            <a:extLst>
              <a:ext uri="{FF2B5EF4-FFF2-40B4-BE49-F238E27FC236}">
                <a16:creationId xmlns:a16="http://schemas.microsoft.com/office/drawing/2014/main" id="{86AD3886-C317-33E5-9691-54981FEB9883}"/>
              </a:ext>
            </a:extLst>
          </p:cNvPr>
          <p:cNvSpPr txBox="1"/>
          <p:nvPr/>
        </p:nvSpPr>
        <p:spPr>
          <a:xfrm>
            <a:off x="252578" y="1400437"/>
            <a:ext cx="2190975" cy="369332"/>
          </a:xfrm>
          <a:prstGeom prst="rect">
            <a:avLst/>
          </a:prstGeom>
          <a:noFill/>
          <a:ln>
            <a:noFill/>
          </a:ln>
        </p:spPr>
        <p:txBody>
          <a:bodyPr wrap="square" rtlCol="0">
            <a:spAutoFit/>
          </a:bodyPr>
          <a:lstStyle/>
          <a:p>
            <a:r>
              <a:rPr lang="ja-JP" altLang="en-US" b="1">
                <a:solidFill>
                  <a:srgbClr val="E76363"/>
                </a:solidFill>
                <a:latin typeface="BIZ UDPゴシック" panose="020B0400000000000000" pitchFamily="50" charset="-128"/>
                <a:ea typeface="BIZ UDPゴシック" panose="020B0400000000000000" pitchFamily="50" charset="-128"/>
              </a:rPr>
              <a:t>（１）ＡＩを理解する</a:t>
            </a:r>
            <a:endParaRPr lang="en-US" altLang="ja-JP" b="1">
              <a:solidFill>
                <a:srgbClr val="E76363"/>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48534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4</a:t>
            </a:fld>
            <a:endParaRPr lang="ja-JP" altLang="en-US"/>
          </a:p>
        </p:txBody>
      </p:sp>
      <p:sp>
        <p:nvSpPr>
          <p:cNvPr id="12" name="角丸四角形 11"/>
          <p:cNvSpPr/>
          <p:nvPr/>
        </p:nvSpPr>
        <p:spPr>
          <a:xfrm>
            <a:off x="252587" y="765314"/>
            <a:ext cx="9400835" cy="5599356"/>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9" name="テキスト ボックス 8">
            <a:extLst>
              <a:ext uri="{FF2B5EF4-FFF2-40B4-BE49-F238E27FC236}">
                <a16:creationId xmlns:a16="http://schemas.microsoft.com/office/drawing/2014/main" id="{5B853E89-DE69-7A7E-52AB-DA22749237C0}"/>
              </a:ext>
            </a:extLst>
          </p:cNvPr>
          <p:cNvSpPr txBox="1"/>
          <p:nvPr/>
        </p:nvSpPr>
        <p:spPr>
          <a:xfrm>
            <a:off x="425041" y="765309"/>
            <a:ext cx="5115145" cy="5582490"/>
          </a:xfrm>
          <a:prstGeom prst="rect">
            <a:avLst/>
          </a:prstGeom>
          <a:noFill/>
        </p:spPr>
        <p:txBody>
          <a:bodyPr wrap="square" rtlCol="0">
            <a:spAutoFit/>
          </a:bodyPr>
          <a:lstStyle/>
          <a:p>
            <a:pPr>
              <a:lnSpc>
                <a:spcPct val="150000"/>
              </a:lnSpc>
            </a:pPr>
            <a:r>
              <a:rPr lang="ja-JP" altLang="en-US" sz="1600">
                <a:solidFill>
                  <a:srgbClr val="E76363"/>
                </a:solidFill>
                <a:latin typeface="BIZ UDPゴシック" panose="020B0400000000000000" pitchFamily="50" charset="-128"/>
                <a:ea typeface="BIZ UDPゴシック" panose="020B0400000000000000" pitchFamily="50" charset="-128"/>
              </a:rPr>
              <a:t>■ＡＩ利用における注意点</a:t>
            </a:r>
            <a:endParaRPr lang="en-US" altLang="ja-JP" sz="1600">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600" b="1">
                <a:latin typeface="BIZ UDPゴシック" panose="020B0400000000000000" pitchFamily="50" charset="-128"/>
                <a:ea typeface="BIZ UDPゴシック" panose="020B0400000000000000" pitchFamily="50" charset="-128"/>
              </a:rPr>
              <a:t>　✔ ブラックボックス問題</a:t>
            </a:r>
            <a:endParaRPr lang="en-US" altLang="ja-JP" sz="1600" b="1">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ＡＩの出力結果がどのような判断工程を経て出力されたか</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を完全に把握することは困難である。ＡＩは複数の学習データ</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を関連度合い等によって重みづけして複合的に予測しており、</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その経緯を逐次分析することは容易ではない。</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人間が把握できる理由とは異なる基準でＡＩは予測結果を出</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力している（一般的に「ブラックボックス問題」と呼ばれる。）た</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め、ＡＩの予測結果の根拠を得ることは難しいという点を理解し</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て利用する必要がある。</a:t>
            </a:r>
          </a:p>
          <a:p>
            <a:pPr>
              <a:lnSpc>
                <a:spcPct val="150000"/>
              </a:lnSpc>
            </a:pPr>
            <a:r>
              <a:rPr lang="ja-JP" altLang="en-US" sz="1600">
                <a:latin typeface="BIZ UDPゴシック" panose="020B0400000000000000" pitchFamily="50" charset="-128"/>
                <a:ea typeface="BIZ UDPゴシック" panose="020B0400000000000000" pitchFamily="50" charset="-128"/>
              </a:rPr>
              <a:t>　✔ </a:t>
            </a:r>
            <a:r>
              <a:rPr lang="ja-JP" altLang="en-US" sz="1600" b="1">
                <a:latin typeface="BIZ UDPゴシック" panose="020B0400000000000000" pitchFamily="50" charset="-128"/>
                <a:ea typeface="BIZ UDPゴシック" panose="020B0400000000000000" pitchFamily="50" charset="-128"/>
              </a:rPr>
              <a:t>ＡＩ回答の過信</a:t>
            </a:r>
            <a:endParaRPr lang="en-US" altLang="ja-JP" sz="1600" b="1">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ＡＩは計算式や制御プログラムのように間違いのない完璧な</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回答を出力するとは限らない。上述のとおり、人間が理解する</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ことが難しい経緯を経て出力しているため、学習結果によって</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は狙いの出力とならないことも充分考えられる。本実証事業に</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おいても、当初から最適な予測ができた訳ではなく、改善が必</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要であったこともこれに起因する。よって、ＡＩの判断を過信せ</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ず、最終的にはＡＩを活用する領域の知見をもった担当者が責</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任をもって判断する必要があるといえる。</a:t>
            </a:r>
          </a:p>
        </p:txBody>
      </p:sp>
      <p:pic>
        <p:nvPicPr>
          <p:cNvPr id="2" name="図 1" descr="グラフィカル ユーザー インターフェイス, アプリケーション, Teams&#10;&#10;自動的に生成された説明">
            <a:extLst>
              <a:ext uri="{FF2B5EF4-FFF2-40B4-BE49-F238E27FC236}">
                <a16:creationId xmlns:a16="http://schemas.microsoft.com/office/drawing/2014/main" id="{E802BBC7-6D62-3DA8-48A0-2D2327641BA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50013" t="569" r="451" b="-569"/>
          <a:stretch/>
        </p:blipFill>
        <p:spPr bwMode="auto">
          <a:xfrm>
            <a:off x="5548183" y="4156666"/>
            <a:ext cx="3932776" cy="1712241"/>
          </a:xfrm>
          <a:prstGeom prst="rect">
            <a:avLst/>
          </a:prstGeom>
          <a:noFill/>
          <a:ln>
            <a:noFill/>
          </a:ln>
        </p:spPr>
      </p:pic>
      <p:pic>
        <p:nvPicPr>
          <p:cNvPr id="3" name="図 2" descr="グラフィカル ユーザー インターフェイス, アプリケーション, Teams&#10;&#10;自動的に生成された説明">
            <a:extLst>
              <a:ext uri="{FF2B5EF4-FFF2-40B4-BE49-F238E27FC236}">
                <a16:creationId xmlns:a16="http://schemas.microsoft.com/office/drawing/2014/main" id="{EF2E3339-A5D4-C670-9ECA-3787B82F0A7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49923"/>
          <a:stretch/>
        </p:blipFill>
        <p:spPr bwMode="auto">
          <a:xfrm>
            <a:off x="5540186" y="1548502"/>
            <a:ext cx="3932776" cy="1712241"/>
          </a:xfrm>
          <a:prstGeom prst="rect">
            <a:avLst/>
          </a:prstGeom>
          <a:noFill/>
          <a:ln>
            <a:noFill/>
          </a:ln>
        </p:spPr>
      </p:pic>
    </p:spTree>
    <p:extLst>
      <p:ext uri="{BB962C8B-B14F-4D97-AF65-F5344CB8AC3E}">
        <p14:creationId xmlns:p14="http://schemas.microsoft.com/office/powerpoint/2010/main" val="1039437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5</a:t>
            </a:fld>
            <a:endParaRPr lang="ja-JP" altLang="en-US"/>
          </a:p>
        </p:txBody>
      </p:sp>
      <p:sp>
        <p:nvSpPr>
          <p:cNvPr id="12" name="角丸四角形 11"/>
          <p:cNvSpPr/>
          <p:nvPr/>
        </p:nvSpPr>
        <p:spPr>
          <a:xfrm>
            <a:off x="252587" y="1293683"/>
            <a:ext cx="9400835" cy="5070988"/>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7" name="角丸四角形 11">
            <a:extLst>
              <a:ext uri="{FF2B5EF4-FFF2-40B4-BE49-F238E27FC236}">
                <a16:creationId xmlns:a16="http://schemas.microsoft.com/office/drawing/2014/main" id="{81B45C7A-563D-B302-C615-42372CD81CC9}"/>
              </a:ext>
            </a:extLst>
          </p:cNvPr>
          <p:cNvSpPr/>
          <p:nvPr/>
        </p:nvSpPr>
        <p:spPr>
          <a:xfrm>
            <a:off x="252585" y="716536"/>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4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１　予測対象の選定</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538A97E-1F80-FA35-5563-DCAE8D799A1A}"/>
              </a:ext>
            </a:extLst>
          </p:cNvPr>
          <p:cNvSpPr txBox="1"/>
          <p:nvPr/>
        </p:nvSpPr>
        <p:spPr>
          <a:xfrm>
            <a:off x="490451" y="4489382"/>
            <a:ext cx="9044248" cy="1815882"/>
          </a:xfrm>
          <a:prstGeom prst="rect">
            <a:avLst/>
          </a:prstGeom>
          <a:solidFill>
            <a:schemeClr val="bg1"/>
          </a:solidFill>
          <a:ln>
            <a:solidFill>
              <a:srgbClr val="E76363"/>
            </a:solidFill>
          </a:ln>
        </p:spPr>
        <p:txBody>
          <a:bodyPr wrap="square" rtlCol="0">
            <a:spAutoFit/>
          </a:bodyPr>
          <a:lstStyle/>
          <a:p>
            <a:endParaRPr lang="en-US" altLang="ja-JP" sz="1400">
              <a:latin typeface="BIZ UDPゴシック" panose="020B0400000000000000" pitchFamily="50" charset="-128"/>
              <a:ea typeface="BIZ UDPゴシック" panose="020B0400000000000000" pitchFamily="50" charset="-128"/>
            </a:endParaRPr>
          </a:p>
          <a:p>
            <a:r>
              <a:rPr lang="ja-JP" altLang="en-US" sz="1400">
                <a:solidFill>
                  <a:srgbClr val="B91D1D"/>
                </a:solidFill>
                <a:latin typeface="BIZ UDPゴシック" panose="020B0400000000000000" pitchFamily="50" charset="-128"/>
                <a:ea typeface="BIZ UDPゴシック" panose="020B0400000000000000" pitchFamily="50" charset="-128"/>
              </a:rPr>
              <a:t>（</a:t>
            </a:r>
            <a:r>
              <a:rPr lang="en-US" altLang="ja-JP" sz="1400">
                <a:solidFill>
                  <a:srgbClr val="B91D1D"/>
                </a:solidFill>
                <a:latin typeface="BIZ UDPゴシック" panose="020B0400000000000000" pitchFamily="50" charset="-128"/>
                <a:ea typeface="BIZ UDPゴシック" panose="020B0400000000000000" pitchFamily="50" charset="-128"/>
              </a:rPr>
              <a:t>ⅰ</a:t>
            </a:r>
            <a:r>
              <a:rPr lang="ja-JP" altLang="en-US" sz="1400">
                <a:solidFill>
                  <a:srgbClr val="B91D1D"/>
                </a:solidFill>
                <a:latin typeface="BIZ UDPゴシック" panose="020B0400000000000000" pitchFamily="50" charset="-128"/>
                <a:ea typeface="BIZ UDPゴシック" panose="020B0400000000000000" pitchFamily="50" charset="-128"/>
              </a:rPr>
              <a:t>）一定程度の出荷数量があるか。（数量が過少な場合は</a:t>
            </a:r>
            <a:r>
              <a:rPr lang="en-US" altLang="ja-JP" sz="1400">
                <a:solidFill>
                  <a:srgbClr val="B91D1D"/>
                </a:solidFill>
                <a:latin typeface="BIZ UDPゴシック" panose="020B0400000000000000" pitchFamily="50" charset="-128"/>
                <a:ea typeface="BIZ UDPゴシック" panose="020B0400000000000000" pitchFamily="50" charset="-128"/>
              </a:rPr>
              <a:t>AI</a:t>
            </a:r>
            <a:r>
              <a:rPr lang="ja-JP" altLang="en-US" sz="1400">
                <a:solidFill>
                  <a:srgbClr val="B91D1D"/>
                </a:solidFill>
                <a:latin typeface="BIZ UDPゴシック" panose="020B0400000000000000" pitchFamily="50" charset="-128"/>
                <a:ea typeface="BIZ UDPゴシック" panose="020B0400000000000000" pitchFamily="50" charset="-128"/>
              </a:rPr>
              <a:t>予測は適さない可能性が高い）</a:t>
            </a:r>
            <a:endParaRPr lang="en-US" altLang="ja-JP" sz="1400">
              <a:solidFill>
                <a:srgbClr val="B91D1D"/>
              </a:solidFill>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参考：出荷量が多くなる時期があればその期間だけＡＩ予測を用いることも可能</a:t>
            </a:r>
            <a:endParaRPr lang="en-US" altLang="ja-JP" sz="1400">
              <a:latin typeface="BIZ UDPゴシック" panose="020B0400000000000000" pitchFamily="50" charset="-128"/>
              <a:ea typeface="BIZ UDPゴシック" panose="020B0400000000000000" pitchFamily="50" charset="-128"/>
            </a:endParaRPr>
          </a:p>
          <a:p>
            <a:r>
              <a:rPr lang="ja-JP" altLang="en-US" sz="1400">
                <a:solidFill>
                  <a:srgbClr val="B91D1D"/>
                </a:solidFill>
                <a:latin typeface="BIZ UDPゴシック" panose="020B0400000000000000" pitchFamily="50" charset="-128"/>
                <a:ea typeface="BIZ UDPゴシック" panose="020B0400000000000000" pitchFamily="50" charset="-128"/>
              </a:rPr>
              <a:t>（</a:t>
            </a:r>
            <a:r>
              <a:rPr lang="en-US" altLang="ja-JP" sz="1400">
                <a:solidFill>
                  <a:srgbClr val="B91D1D"/>
                </a:solidFill>
                <a:latin typeface="BIZ UDPゴシック" panose="020B0400000000000000" pitchFamily="50" charset="-128"/>
                <a:ea typeface="BIZ UDPゴシック" panose="020B0400000000000000" pitchFamily="50" charset="-128"/>
              </a:rPr>
              <a:t>ⅱ</a:t>
            </a:r>
            <a:r>
              <a:rPr lang="ja-JP" altLang="en-US" sz="1400">
                <a:solidFill>
                  <a:srgbClr val="B91D1D"/>
                </a:solidFill>
                <a:latin typeface="BIZ UDPゴシック" panose="020B0400000000000000" pitchFamily="50" charset="-128"/>
                <a:ea typeface="BIZ UDPゴシック" panose="020B0400000000000000" pitchFamily="50" charset="-128"/>
              </a:rPr>
              <a:t>）気温や時期など何らかの規則性が考えられるか。</a:t>
            </a:r>
            <a:endParaRPr lang="en-US" altLang="ja-JP" sz="1400">
              <a:solidFill>
                <a:srgbClr val="B91D1D"/>
              </a:solidFill>
              <a:latin typeface="BIZ UDPゴシック" panose="020B0400000000000000" pitchFamily="50" charset="-128"/>
              <a:ea typeface="BIZ UDPゴシック" panose="020B0400000000000000" pitchFamily="50" charset="-128"/>
            </a:endParaRPr>
          </a:p>
          <a:p>
            <a:r>
              <a:rPr lang="en-US" altLang="ja-JP" sz="14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参考：人間が認識していない規則性をＡＩが観測できる場合もあるので注意</a:t>
            </a:r>
            <a:endParaRPr lang="en-US" altLang="ja-JP" sz="1400">
              <a:latin typeface="BIZ UDPゴシック" panose="020B0400000000000000" pitchFamily="50" charset="-128"/>
              <a:ea typeface="BIZ UDPゴシック" panose="020B0400000000000000" pitchFamily="50" charset="-128"/>
            </a:endParaRPr>
          </a:p>
          <a:p>
            <a:r>
              <a:rPr lang="ja-JP" altLang="en-US" sz="1400">
                <a:solidFill>
                  <a:srgbClr val="B91D1D"/>
                </a:solidFill>
                <a:latin typeface="BIZ UDPゴシック" panose="020B0400000000000000" pitchFamily="50" charset="-128"/>
                <a:ea typeface="BIZ UDPゴシック" panose="020B0400000000000000" pitchFamily="50" charset="-128"/>
              </a:rPr>
              <a:t>（</a:t>
            </a:r>
            <a:r>
              <a:rPr lang="en-US" altLang="ja-JP" sz="1400">
                <a:solidFill>
                  <a:srgbClr val="B91D1D"/>
                </a:solidFill>
                <a:latin typeface="BIZ UDPゴシック" panose="020B0400000000000000" pitchFamily="50" charset="-128"/>
                <a:ea typeface="BIZ UDPゴシック" panose="020B0400000000000000" pitchFamily="50" charset="-128"/>
              </a:rPr>
              <a:t>ⅲ</a:t>
            </a:r>
            <a:r>
              <a:rPr lang="ja-JP" altLang="en-US" sz="1400">
                <a:solidFill>
                  <a:srgbClr val="B91D1D"/>
                </a:solidFill>
                <a:latin typeface="BIZ UDPゴシック" panose="020B0400000000000000" pitchFamily="50" charset="-128"/>
                <a:ea typeface="BIZ UDPゴシック" panose="020B0400000000000000" pitchFamily="50" charset="-128"/>
              </a:rPr>
              <a:t>）意図しない品切れや販売中止等によりデータの規則性が乏しい状態ではないか。</a:t>
            </a:r>
            <a:endParaRPr lang="en-US" altLang="ja-JP" sz="1400">
              <a:solidFill>
                <a:srgbClr val="B91D1D"/>
              </a:solidFill>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参考：例外的なデータを除いてＡＩモデルを構築することも可能。</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しかし、除外するデータが多いとＡＩによる機械学習の精度が向上しない恐れがある。</a:t>
            </a:r>
          </a:p>
        </p:txBody>
      </p:sp>
      <p:sp>
        <p:nvSpPr>
          <p:cNvPr id="9" name="四角形: 角を丸くする 8">
            <a:extLst>
              <a:ext uri="{FF2B5EF4-FFF2-40B4-BE49-F238E27FC236}">
                <a16:creationId xmlns:a16="http://schemas.microsoft.com/office/drawing/2014/main" id="{982F3440-2990-9274-5FA1-1C6751414DB2}"/>
              </a:ext>
            </a:extLst>
          </p:cNvPr>
          <p:cNvSpPr/>
          <p:nvPr/>
        </p:nvSpPr>
        <p:spPr>
          <a:xfrm>
            <a:off x="867833" y="4391599"/>
            <a:ext cx="2216076" cy="258004"/>
          </a:xfrm>
          <a:prstGeom prst="roundRect">
            <a:avLst/>
          </a:prstGeom>
          <a:solidFill>
            <a:srgbClr val="F2A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23B83D1E-0935-23C6-F6F7-161543CD8769}"/>
              </a:ext>
            </a:extLst>
          </p:cNvPr>
          <p:cNvSpPr txBox="1"/>
          <p:nvPr/>
        </p:nvSpPr>
        <p:spPr>
          <a:xfrm>
            <a:off x="252585" y="1270312"/>
            <a:ext cx="9221973" cy="3145926"/>
          </a:xfrm>
          <a:prstGeom prst="rect">
            <a:avLst/>
          </a:prstGeom>
          <a:noFill/>
        </p:spPr>
        <p:txBody>
          <a:bodyPr wrap="square" rtlCol="0">
            <a:spAutoFit/>
          </a:bodyPr>
          <a:lstStyle/>
          <a:p>
            <a:r>
              <a:rPr lang="ja-JP" altLang="en-US" b="1">
                <a:solidFill>
                  <a:srgbClr val="E76363"/>
                </a:solidFill>
                <a:latin typeface="BIZ UDPゴシック" panose="020B0400000000000000" pitchFamily="50" charset="-128"/>
                <a:ea typeface="BIZ UDPゴシック" panose="020B0400000000000000" pitchFamily="50" charset="-128"/>
              </a:rPr>
              <a:t>（１）考慮すべき点</a:t>
            </a:r>
            <a:endParaRPr lang="en-US" altLang="ja-JP" b="1">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a:latin typeface="BIZ UDPゴシック" panose="020B0400000000000000" pitchFamily="50" charset="-128"/>
                <a:ea typeface="BIZ UDPゴシック" panose="020B0400000000000000" pitchFamily="50" charset="-128"/>
              </a:rPr>
              <a:t>　</a:t>
            </a:r>
            <a:r>
              <a:rPr lang="ja-JP" altLang="en-US" sz="1600">
                <a:solidFill>
                  <a:srgbClr val="E76363"/>
                </a:solidFill>
                <a:latin typeface="BIZ UDPゴシック" panose="020B0400000000000000" pitchFamily="50" charset="-128"/>
                <a:ea typeface="BIZ UDPゴシック" panose="020B0400000000000000" pitchFamily="50" charset="-128"/>
              </a:rPr>
              <a:t>■データが十分に揃っているか</a:t>
            </a:r>
            <a:endParaRPr lang="en-US" altLang="ja-JP" sz="1600">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過去の食品ロス量や生産量、出荷実績、売上、在庫等のデータがなければＡＩの機械学習ができないため活用は困難</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である。ゆえに、これまでの事業活動のデータがない場合や紙で管理している場合には「データの蓄積」、あるいは</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「デジタル化」といった作業が必要となる。</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a:t>
            </a:r>
            <a:r>
              <a:rPr lang="ja-JP" altLang="en-US" sz="1600">
                <a:solidFill>
                  <a:srgbClr val="E76363"/>
                </a:solidFill>
                <a:latin typeface="BIZ UDPゴシック" panose="020B0400000000000000" pitchFamily="50" charset="-128"/>
                <a:ea typeface="BIZ UDPゴシック" panose="020B0400000000000000" pitchFamily="50" charset="-128"/>
              </a:rPr>
              <a:t>■ＡＩによる業務プロセスの改善余地があるか</a:t>
            </a:r>
          </a:p>
          <a:p>
            <a:pPr>
              <a:lnSpc>
                <a:spcPts val="2200"/>
              </a:lnSpc>
            </a:pPr>
            <a:r>
              <a:rPr lang="ja-JP" altLang="en-US" sz="1400">
                <a:latin typeface="BIZ UDPゴシック" panose="020B0400000000000000" pitchFamily="50" charset="-128"/>
                <a:ea typeface="BIZ UDPゴシック" panose="020B0400000000000000" pitchFamily="50" charset="-128"/>
              </a:rPr>
              <a:t>　　導入検討の際は自社内のノウハウやＩＴリテラシー（知見・知識）の有無、ＡＩを用いない安価な改善方法の有無等を確</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認し、ＡＩを用いることが最適な解決策であることが社内全体として確認できた場合に導入の検討を進める。</a:t>
            </a:r>
          </a:p>
          <a:p>
            <a:pPr>
              <a:lnSpc>
                <a:spcPts val="2200"/>
              </a:lnSpc>
            </a:pPr>
            <a:r>
              <a:rPr lang="ja-JP" altLang="en-US" sz="1400">
                <a:latin typeface="BIZ UDPゴシック" panose="020B0400000000000000" pitchFamily="50" charset="-128"/>
                <a:ea typeface="BIZ UDPゴシック" panose="020B0400000000000000" pitchFamily="50" charset="-128"/>
              </a:rPr>
              <a:t>　　また、商品の特性によっては、ＡＩ予測に適していない場合もある。ゆえに、自社の製品がＡＩによる需要予測に適し</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ているかを予め判断することが重要である。なお、これらの観点は本実証事業においても行ったように、過去データを用いたバックテストを行うことで検証できる。</a:t>
            </a:r>
          </a:p>
        </p:txBody>
      </p:sp>
      <p:sp>
        <p:nvSpPr>
          <p:cNvPr id="8" name="テキスト ボックス 7">
            <a:extLst>
              <a:ext uri="{FF2B5EF4-FFF2-40B4-BE49-F238E27FC236}">
                <a16:creationId xmlns:a16="http://schemas.microsoft.com/office/drawing/2014/main" id="{73067A49-040F-D1DB-C714-989A1E55FAC6}"/>
              </a:ext>
            </a:extLst>
          </p:cNvPr>
          <p:cNvSpPr txBox="1"/>
          <p:nvPr/>
        </p:nvSpPr>
        <p:spPr>
          <a:xfrm>
            <a:off x="1032063" y="4366712"/>
            <a:ext cx="2452744" cy="307777"/>
          </a:xfrm>
          <a:prstGeom prst="rect">
            <a:avLst/>
          </a:prstGeom>
          <a:noFill/>
        </p:spPr>
        <p:txBody>
          <a:bodyPr wrap="square" rtlCol="0">
            <a:spAutoFit/>
          </a:bodyPr>
          <a:lstStyle/>
          <a:p>
            <a:r>
              <a:rPr kumimoji="1" lang="ja-JP" altLang="en-US" sz="1400">
                <a:solidFill>
                  <a:schemeClr val="bg1"/>
                </a:solidFill>
                <a:latin typeface="BIZ UDPゴシック" panose="020B0400000000000000" pitchFamily="50" charset="-128"/>
                <a:ea typeface="BIZ UDPゴシック" panose="020B0400000000000000" pitchFamily="50" charset="-128"/>
              </a:rPr>
              <a:t>適した商品の判断方法</a:t>
            </a:r>
          </a:p>
        </p:txBody>
      </p:sp>
    </p:spTree>
    <p:extLst>
      <p:ext uri="{BB962C8B-B14F-4D97-AF65-F5344CB8AC3E}">
        <p14:creationId xmlns:p14="http://schemas.microsoft.com/office/powerpoint/2010/main" val="1195607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6</a:t>
            </a:fld>
            <a:endParaRPr lang="ja-JP" altLang="en-US"/>
          </a:p>
        </p:txBody>
      </p:sp>
      <p:sp>
        <p:nvSpPr>
          <p:cNvPr id="12" name="角丸四角形 11"/>
          <p:cNvSpPr/>
          <p:nvPr/>
        </p:nvSpPr>
        <p:spPr>
          <a:xfrm>
            <a:off x="252587" y="765321"/>
            <a:ext cx="9400835" cy="1805757"/>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9" name="テキスト ボックス 8">
            <a:extLst>
              <a:ext uri="{FF2B5EF4-FFF2-40B4-BE49-F238E27FC236}">
                <a16:creationId xmlns:a16="http://schemas.microsoft.com/office/drawing/2014/main" id="{5B853E89-DE69-7A7E-52AB-DA22749237C0}"/>
              </a:ext>
            </a:extLst>
          </p:cNvPr>
          <p:cNvSpPr txBox="1"/>
          <p:nvPr/>
        </p:nvSpPr>
        <p:spPr>
          <a:xfrm>
            <a:off x="425044" y="812371"/>
            <a:ext cx="8969430" cy="1704506"/>
          </a:xfrm>
          <a:prstGeom prst="rect">
            <a:avLst/>
          </a:prstGeom>
          <a:noFill/>
        </p:spPr>
        <p:txBody>
          <a:bodyPr wrap="square" rtlCol="0">
            <a:spAutoFit/>
          </a:bodyPr>
          <a:lstStyle/>
          <a:p>
            <a:r>
              <a:rPr lang="ja-JP" altLang="en-US" sz="1600">
                <a:solidFill>
                  <a:srgbClr val="E76363"/>
                </a:solidFill>
                <a:latin typeface="BIZ UDPゴシック" panose="020B0400000000000000" pitchFamily="50" charset="-128"/>
                <a:ea typeface="BIZ UDPゴシック" panose="020B0400000000000000" pitchFamily="50" charset="-128"/>
              </a:rPr>
              <a:t>■現場のニーズに即しているか</a:t>
            </a:r>
            <a:endParaRPr lang="en-US" altLang="ja-JP" sz="1600">
              <a:solidFill>
                <a:srgbClr val="E76363"/>
              </a:solidFill>
              <a:latin typeface="BIZ UDPゴシック" panose="020B0400000000000000" pitchFamily="50" charset="-128"/>
              <a:ea typeface="BIZ UDPゴシック" panose="020B0400000000000000" pitchFamily="50" charset="-128"/>
            </a:endParaRPr>
          </a:p>
          <a:p>
            <a:pPr>
              <a:lnSpc>
                <a:spcPts val="2200"/>
              </a:lnSpc>
            </a:pPr>
            <a:r>
              <a:rPr lang="ja-JP" altLang="en-US" sz="16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ＡＩツールを導入したものの、現場で継続的に利用できなければ導入費用が無駄になってしまう。そのため、現場担当者が継続的に利用できるか、また現時点では知見がなくても習熟することで利用できるようになるかを検討する必要がある。そして、従来は担当者の経験則により予測作業等を行っていた場合に、ＡＩツールを導入することで担当者の意欲に影響を与える恐れがあるため、ＡＩツールを導入する場合には現場で受け入れられるか、又は受け入れられるようにＡＩで代替予定となる業務の担当者に向けて丁寧な説明が必要である。</a:t>
            </a:r>
          </a:p>
        </p:txBody>
      </p:sp>
      <p:sp>
        <p:nvSpPr>
          <p:cNvPr id="3" name="角丸四角形 11">
            <a:extLst>
              <a:ext uri="{FF2B5EF4-FFF2-40B4-BE49-F238E27FC236}">
                <a16:creationId xmlns:a16="http://schemas.microsoft.com/office/drawing/2014/main" id="{911356D6-4785-96F1-EC8B-BBC73869E3A8}"/>
              </a:ext>
            </a:extLst>
          </p:cNvPr>
          <p:cNvSpPr/>
          <p:nvPr/>
        </p:nvSpPr>
        <p:spPr>
          <a:xfrm>
            <a:off x="252578" y="2662477"/>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0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２　ＡＩツールの選定</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6" name="角丸四角形 11">
            <a:extLst>
              <a:ext uri="{FF2B5EF4-FFF2-40B4-BE49-F238E27FC236}">
                <a16:creationId xmlns:a16="http://schemas.microsoft.com/office/drawing/2014/main" id="{991726AD-C893-6E7F-A116-5FDB96820857}"/>
              </a:ext>
            </a:extLst>
          </p:cNvPr>
          <p:cNvSpPr/>
          <p:nvPr/>
        </p:nvSpPr>
        <p:spPr>
          <a:xfrm>
            <a:off x="252587" y="3257879"/>
            <a:ext cx="9400835" cy="3015397"/>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9AD43887-AAA5-215B-C098-8D4AE9BF97D1}"/>
              </a:ext>
            </a:extLst>
          </p:cNvPr>
          <p:cNvSpPr txBox="1"/>
          <p:nvPr/>
        </p:nvSpPr>
        <p:spPr>
          <a:xfrm>
            <a:off x="90364" y="3188403"/>
            <a:ext cx="9134603" cy="754053"/>
          </a:xfrm>
          <a:prstGeom prst="rect">
            <a:avLst/>
          </a:prstGeom>
          <a:noFill/>
        </p:spPr>
        <p:txBody>
          <a:bodyPr wrap="square" rtlCol="0">
            <a:spAutoFit/>
          </a:bodyPr>
          <a:lstStyle/>
          <a:p>
            <a:pPr>
              <a:lnSpc>
                <a:spcPct val="150000"/>
              </a:lnSpc>
            </a:pPr>
            <a:r>
              <a:rPr lang="ja-JP" altLang="en-US" b="1">
                <a:solidFill>
                  <a:srgbClr val="E76363"/>
                </a:solidFill>
                <a:latin typeface="BIZ UDPゴシック" panose="020B0400000000000000" pitchFamily="50" charset="-128"/>
                <a:ea typeface="BIZ UDPゴシック" panose="020B0400000000000000" pitchFamily="50" charset="-128"/>
              </a:rPr>
              <a:t>　（１）ＡＩに求める要件の明確化</a:t>
            </a:r>
            <a:endParaRPr lang="en-US" altLang="ja-JP" b="1">
              <a:solidFill>
                <a:srgbClr val="E76363"/>
              </a:solidFill>
              <a:latin typeface="BIZ UDPゴシック" panose="020B0400000000000000" pitchFamily="50" charset="-128"/>
              <a:ea typeface="BIZ UDPゴシック" panose="020B0400000000000000" pitchFamily="50" charset="-128"/>
            </a:endParaRPr>
          </a:p>
          <a:p>
            <a:r>
              <a:rPr lang="ja-JP" altLang="en-US" sz="1600">
                <a:solidFill>
                  <a:srgbClr val="B91D1D"/>
                </a:solidFill>
                <a:latin typeface="BIZ UDPゴシック" panose="020B0400000000000000" pitchFamily="50" charset="-128"/>
                <a:ea typeface="BIZ UDPゴシック" panose="020B0400000000000000" pitchFamily="50" charset="-128"/>
              </a:rPr>
              <a:t>　　</a:t>
            </a:r>
            <a:r>
              <a:rPr lang="ja-JP" altLang="en-US" sz="1600">
                <a:latin typeface="BIZ UDPゴシック" panose="020B0400000000000000" pitchFamily="50" charset="-128"/>
                <a:ea typeface="BIZ UDPゴシック" panose="020B0400000000000000" pitchFamily="50" charset="-128"/>
              </a:rPr>
              <a:t>より適切なＡＩツールを選定するには、まず導入の目的および要件を明確化する必要がある。</a:t>
            </a:r>
          </a:p>
        </p:txBody>
      </p:sp>
      <p:sp>
        <p:nvSpPr>
          <p:cNvPr id="17" name="テキスト ボックス 16">
            <a:extLst>
              <a:ext uri="{FF2B5EF4-FFF2-40B4-BE49-F238E27FC236}">
                <a16:creationId xmlns:a16="http://schemas.microsoft.com/office/drawing/2014/main" id="{70F08722-B905-8D56-B780-5C5B18814F78}"/>
              </a:ext>
            </a:extLst>
          </p:cNvPr>
          <p:cNvSpPr txBox="1"/>
          <p:nvPr/>
        </p:nvSpPr>
        <p:spPr>
          <a:xfrm>
            <a:off x="1016626" y="4092865"/>
            <a:ext cx="7282078" cy="1277273"/>
          </a:xfrm>
          <a:prstGeom prst="rect">
            <a:avLst/>
          </a:prstGeom>
          <a:solidFill>
            <a:schemeClr val="bg1"/>
          </a:solidFill>
          <a:ln>
            <a:solidFill>
              <a:srgbClr val="E76363"/>
            </a:solidFill>
          </a:ln>
        </p:spPr>
        <p:txBody>
          <a:bodyPr wrap="square" rtlCol="0">
            <a:spAutoFit/>
          </a:bodyPr>
          <a:lstStyle/>
          <a:p>
            <a:pPr marL="0" algn="l" rtl="0" eaLnBrk="1" fontAlgn="t" latinLnBrk="0" hangingPunct="1">
              <a:lnSpc>
                <a:spcPct val="150000"/>
              </a:lnSpc>
              <a:spcBef>
                <a:spcPts val="0"/>
              </a:spcBef>
              <a:spcAft>
                <a:spcPts val="0"/>
              </a:spcAft>
            </a:pPr>
            <a:r>
              <a:rPr kumimoji="1" lang="ja-JP" altLang="ja-JP" sz="1400" b="0" i="0" u="none" strike="noStrike" kern="1200">
                <a:solidFill>
                  <a:srgbClr val="B91D1D"/>
                </a:solidFill>
                <a:effectLst/>
                <a:latin typeface="BIZ UDPゴシック" panose="020B0400000000000000" pitchFamily="50" charset="-128"/>
                <a:ea typeface="BIZ UDPゴシック" panose="020B0400000000000000" pitchFamily="50" charset="-128"/>
              </a:rPr>
              <a:t>①データ</a:t>
            </a:r>
            <a:r>
              <a:rPr kumimoji="1" lang="ja-JP" altLang="en-US" sz="1400" b="0" i="0" u="none" strike="noStrike" kern="1200">
                <a:solidFill>
                  <a:srgbClr val="B91D1D"/>
                </a:solidFill>
                <a:effectLst/>
                <a:latin typeface="BIZ UDPゴシック" panose="020B0400000000000000" pitchFamily="50" charset="-128"/>
                <a:ea typeface="BIZ UDPゴシック" panose="020B0400000000000000" pitchFamily="50" charset="-128"/>
              </a:rPr>
              <a:t>・・・</a:t>
            </a:r>
            <a:r>
              <a:rPr kumimoji="1" lang="ja-JP" altLang="ja-JP"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ＡＩツールに学習させるために必要なデータの形式やデータ量</a:t>
            </a:r>
            <a:r>
              <a:rPr kumimoji="1" lang="ja-JP" altLang="en-US"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があるか</a:t>
            </a:r>
            <a:endParaRPr lang="ja-JP" altLang="ja-JP" sz="1400" b="0" i="0" u="none" strike="noStrike">
              <a:solidFill>
                <a:srgbClr val="B91D1D"/>
              </a:solidFill>
              <a:effectLst/>
              <a:latin typeface="Arial" panose="020B0604020202020204" pitchFamily="34" charset="0"/>
            </a:endParaRPr>
          </a:p>
          <a:p>
            <a:pPr marL="0" algn="l" rtl="0" eaLnBrk="1" fontAlgn="t" latinLnBrk="0" hangingPunct="1">
              <a:spcBef>
                <a:spcPts val="0"/>
              </a:spcBef>
              <a:spcAft>
                <a:spcPts val="0"/>
              </a:spcAft>
            </a:pPr>
            <a:r>
              <a:rPr kumimoji="1" lang="ja-JP" altLang="ja-JP" sz="1400" b="0" i="0" u="none" strike="noStrike" kern="1200">
                <a:solidFill>
                  <a:srgbClr val="B91D1D"/>
                </a:solidFill>
                <a:effectLst/>
                <a:latin typeface="BIZ UDPゴシック" panose="020B0400000000000000" pitchFamily="50" charset="-128"/>
                <a:ea typeface="BIZ UDPゴシック" panose="020B0400000000000000" pitchFamily="50" charset="-128"/>
              </a:rPr>
              <a:t>②機能</a:t>
            </a:r>
            <a:r>
              <a:rPr kumimoji="1" lang="ja-JP" altLang="en-US" sz="1400">
                <a:solidFill>
                  <a:srgbClr val="B91D1D"/>
                </a:solidFill>
                <a:latin typeface="BIZ UDPゴシック" panose="020B0400000000000000" pitchFamily="50" charset="-128"/>
                <a:ea typeface="BIZ UDPゴシック" panose="020B0400000000000000" pitchFamily="50" charset="-128"/>
              </a:rPr>
              <a:t>・・・</a:t>
            </a:r>
            <a:r>
              <a:rPr kumimoji="1" lang="ja-JP" altLang="ja-JP"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予測したい項目（商品別、店舗別、日次単位など）に応じた出力ができるか</a:t>
            </a:r>
            <a:endParaRPr lang="ja-JP" altLang="ja-JP" sz="1400" b="0" i="0" u="none" strike="noStrike">
              <a:solidFill>
                <a:srgbClr val="B91D1D"/>
              </a:solidFill>
              <a:effectLst/>
              <a:latin typeface="Arial" panose="020B0604020202020204" pitchFamily="34" charset="0"/>
            </a:endParaRPr>
          </a:p>
          <a:p>
            <a:pPr marL="0" algn="l" rtl="0" eaLnBrk="1" fontAlgn="t" latinLnBrk="0" hangingPunct="1">
              <a:spcBef>
                <a:spcPts val="0"/>
              </a:spcBef>
              <a:spcAft>
                <a:spcPts val="0"/>
              </a:spcAft>
            </a:pPr>
            <a:r>
              <a:rPr kumimoji="1" lang="ja-JP" altLang="ja-JP" sz="1400" b="0" i="0" u="none" strike="noStrike" kern="1200">
                <a:solidFill>
                  <a:srgbClr val="B91D1D"/>
                </a:solidFill>
                <a:effectLst/>
                <a:latin typeface="BIZ UDPゴシック" panose="020B0400000000000000" pitchFamily="50" charset="-128"/>
                <a:ea typeface="BIZ UDPゴシック" panose="020B0400000000000000" pitchFamily="50" charset="-128"/>
              </a:rPr>
              <a:t>➂予算</a:t>
            </a:r>
            <a:r>
              <a:rPr kumimoji="1" lang="ja-JP" altLang="en-US" sz="1400" b="0" i="0" u="none" strike="noStrike" kern="1200">
                <a:solidFill>
                  <a:srgbClr val="B91D1D"/>
                </a:solidFill>
                <a:effectLst/>
                <a:latin typeface="BIZ UDPゴシック" panose="020B0400000000000000" pitchFamily="50" charset="-128"/>
                <a:ea typeface="BIZ UDPゴシック" panose="020B0400000000000000" pitchFamily="50" charset="-128"/>
              </a:rPr>
              <a:t>・・・</a:t>
            </a:r>
            <a:r>
              <a:rPr kumimoji="1" lang="ja-JP" altLang="ja-JP"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ツールの導入コストや運用コスト</a:t>
            </a:r>
            <a:r>
              <a:rPr kumimoji="1" lang="ja-JP" altLang="en-US"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が自社の実態に合っているか</a:t>
            </a:r>
            <a:endParaRPr lang="ja-JP" altLang="ja-JP" sz="1400" b="0" i="0" u="none" strike="noStrike">
              <a:solidFill>
                <a:srgbClr val="B91D1D"/>
              </a:solidFill>
              <a:effectLst/>
              <a:latin typeface="Arial" panose="020B0604020202020204" pitchFamily="34" charset="0"/>
            </a:endParaRPr>
          </a:p>
          <a:p>
            <a:pPr fontAlgn="t"/>
            <a:r>
              <a:rPr kumimoji="1" lang="ja-JP" altLang="ja-JP" sz="1400" b="0" i="0" u="none" strike="noStrike" kern="1200">
                <a:solidFill>
                  <a:srgbClr val="B91D1D"/>
                </a:solidFill>
                <a:effectLst/>
                <a:latin typeface="BIZ UDPゴシック" panose="020B0400000000000000" pitchFamily="50" charset="-128"/>
                <a:ea typeface="BIZ UDPゴシック" panose="020B0400000000000000" pitchFamily="50" charset="-128"/>
              </a:rPr>
              <a:t>④人的リソース</a:t>
            </a:r>
            <a:r>
              <a:rPr kumimoji="1" lang="ja-JP" altLang="en-US" sz="1400" b="0" i="0" u="none" strike="noStrike" kern="1200">
                <a:solidFill>
                  <a:srgbClr val="B91D1D"/>
                </a:solidFill>
                <a:effectLst/>
                <a:latin typeface="BIZ UDPゴシック" panose="020B0400000000000000" pitchFamily="50" charset="-128"/>
                <a:ea typeface="BIZ UDPゴシック" panose="020B0400000000000000" pitchFamily="50" charset="-128"/>
              </a:rPr>
              <a:t>・・・</a:t>
            </a:r>
            <a:r>
              <a:rPr kumimoji="1" lang="ja-JP" altLang="ja-JP"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導入・運用に必要な担当者の知見や工数</a:t>
            </a:r>
            <a:r>
              <a:rPr kumimoji="1" lang="ja-JP" altLang="en-US"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自社の実態に合っているか</a:t>
            </a:r>
            <a:endParaRPr lang="ja-JP" altLang="ja-JP" sz="1400" b="0" i="0" u="none" strike="noStrike">
              <a:solidFill>
                <a:srgbClr val="B91D1D"/>
              </a:solidFill>
              <a:effectLst/>
              <a:latin typeface="Arial" panose="020B0604020202020204" pitchFamily="34" charset="0"/>
            </a:endParaRPr>
          </a:p>
          <a:p>
            <a:pPr marL="0" algn="l" rtl="0" eaLnBrk="1" fontAlgn="t" latinLnBrk="0" hangingPunct="1">
              <a:spcBef>
                <a:spcPts val="0"/>
              </a:spcBef>
              <a:spcAft>
                <a:spcPts val="0"/>
              </a:spcAft>
            </a:pPr>
            <a:r>
              <a:rPr kumimoji="1" lang="ja-JP" altLang="ja-JP" sz="1400" b="0" i="0" u="none" strike="noStrike" kern="1200">
                <a:solidFill>
                  <a:srgbClr val="B91D1D"/>
                </a:solidFill>
                <a:effectLst/>
                <a:latin typeface="BIZ UDPゴシック" panose="020B0400000000000000" pitchFamily="50" charset="-128"/>
                <a:ea typeface="BIZ UDPゴシック" panose="020B0400000000000000" pitchFamily="50" charset="-128"/>
              </a:rPr>
              <a:t>⑤期待値</a:t>
            </a:r>
            <a:r>
              <a:rPr kumimoji="1" lang="ja-JP" altLang="en-US" sz="1400" b="0" i="0" u="none" strike="noStrike" kern="1200">
                <a:solidFill>
                  <a:srgbClr val="B91D1D"/>
                </a:solidFill>
                <a:effectLst/>
                <a:latin typeface="BIZ UDPゴシック" panose="020B0400000000000000" pitchFamily="50" charset="-128"/>
                <a:ea typeface="BIZ UDPゴシック" panose="020B0400000000000000" pitchFamily="50" charset="-128"/>
              </a:rPr>
              <a:t>・・・</a:t>
            </a:r>
            <a:r>
              <a:rPr kumimoji="1" lang="ja-JP" altLang="ja-JP"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予測精度の目標値や効率化の具体的な効果</a:t>
            </a:r>
            <a:r>
              <a:rPr kumimoji="1" lang="ja-JP" altLang="en-US" sz="1400" b="0" i="0" u="none" strike="noStrike" kern="100">
                <a:solidFill>
                  <a:srgbClr val="B91D1D"/>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として何を求めるか</a:t>
            </a:r>
            <a:endParaRPr lang="ja-JP" altLang="ja-JP" sz="1400" b="0" i="0" u="none" strike="noStrike">
              <a:solidFill>
                <a:srgbClr val="B91D1D"/>
              </a:solidFill>
              <a:effectLst/>
              <a:latin typeface="Arial" panose="020B0604020202020204" pitchFamily="34" charset="0"/>
            </a:endParaRPr>
          </a:p>
        </p:txBody>
      </p:sp>
      <p:sp>
        <p:nvSpPr>
          <p:cNvPr id="13" name="四角形: 角を丸くする 12">
            <a:extLst>
              <a:ext uri="{FF2B5EF4-FFF2-40B4-BE49-F238E27FC236}">
                <a16:creationId xmlns:a16="http://schemas.microsoft.com/office/drawing/2014/main" id="{E58DF218-7F7E-AE2D-4234-6D4818CE0D70}"/>
              </a:ext>
            </a:extLst>
          </p:cNvPr>
          <p:cNvSpPr/>
          <p:nvPr/>
        </p:nvSpPr>
        <p:spPr>
          <a:xfrm>
            <a:off x="779157" y="3953479"/>
            <a:ext cx="2216076" cy="258004"/>
          </a:xfrm>
          <a:prstGeom prst="roundRect">
            <a:avLst/>
          </a:prstGeom>
          <a:solidFill>
            <a:srgbClr val="F2A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BC194180-8D38-3AD8-8D18-5A2B8AEF1182}"/>
              </a:ext>
            </a:extLst>
          </p:cNvPr>
          <p:cNvSpPr txBox="1"/>
          <p:nvPr/>
        </p:nvSpPr>
        <p:spPr>
          <a:xfrm>
            <a:off x="1014679" y="3914730"/>
            <a:ext cx="2452744" cy="307777"/>
          </a:xfrm>
          <a:prstGeom prst="rect">
            <a:avLst/>
          </a:prstGeom>
          <a:noFill/>
        </p:spPr>
        <p:txBody>
          <a:bodyPr wrap="square" rtlCol="0">
            <a:spAutoFit/>
          </a:bodyPr>
          <a:lstStyle/>
          <a:p>
            <a:r>
              <a:rPr kumimoji="1" lang="ja-JP" altLang="en-US" sz="1400">
                <a:solidFill>
                  <a:schemeClr val="bg1"/>
                </a:solidFill>
                <a:latin typeface="BIZ UDPゴシック" panose="020B0400000000000000" pitchFamily="50" charset="-128"/>
                <a:ea typeface="BIZ UDPゴシック" panose="020B0400000000000000" pitchFamily="50" charset="-128"/>
              </a:rPr>
              <a:t>要件整理の具体例</a:t>
            </a:r>
          </a:p>
        </p:txBody>
      </p:sp>
      <p:sp>
        <p:nvSpPr>
          <p:cNvPr id="18" name="テキスト ボックス 17">
            <a:extLst>
              <a:ext uri="{FF2B5EF4-FFF2-40B4-BE49-F238E27FC236}">
                <a16:creationId xmlns:a16="http://schemas.microsoft.com/office/drawing/2014/main" id="{2E58AA23-1D62-17D8-D1D9-47DE13EE70C0}"/>
              </a:ext>
            </a:extLst>
          </p:cNvPr>
          <p:cNvSpPr txBox="1"/>
          <p:nvPr/>
        </p:nvSpPr>
        <p:spPr>
          <a:xfrm>
            <a:off x="252578" y="5347720"/>
            <a:ext cx="9134603" cy="861774"/>
          </a:xfrm>
          <a:prstGeom prst="rect">
            <a:avLst/>
          </a:prstGeom>
          <a:noFill/>
        </p:spPr>
        <p:txBody>
          <a:bodyPr wrap="square" rtlCol="0">
            <a:spAutoFit/>
          </a:bodyPr>
          <a:lstStyle/>
          <a:p>
            <a:r>
              <a:rPr lang="ja-JP" altLang="en-US" b="1">
                <a:solidFill>
                  <a:srgbClr val="E76363"/>
                </a:solidFill>
                <a:latin typeface="BIZ UDPゴシック" panose="020B0400000000000000" pitchFamily="50" charset="-128"/>
                <a:ea typeface="BIZ UDPゴシック" panose="020B0400000000000000" pitchFamily="50" charset="-128"/>
              </a:rPr>
              <a:t>（２）ツールの選定　</a:t>
            </a:r>
            <a:endParaRPr lang="en-US" altLang="ja-JP" b="1">
              <a:solidFill>
                <a:srgbClr val="E76363"/>
              </a:solidFill>
              <a:latin typeface="BIZ UDPゴシック" panose="020B0400000000000000" pitchFamily="50" charset="-128"/>
              <a:ea typeface="BIZ UDPゴシック" panose="020B0400000000000000" pitchFamily="50" charset="-128"/>
            </a:endParaRPr>
          </a:p>
          <a:p>
            <a:r>
              <a:rPr lang="ja-JP" altLang="en-US" sz="1600">
                <a:latin typeface="BIZ UDPゴシック" panose="020B0400000000000000" pitchFamily="50" charset="-128"/>
                <a:ea typeface="BIZ UDPゴシック" panose="020B0400000000000000" pitchFamily="50" charset="-128"/>
              </a:rPr>
              <a:t>　つぎに、上記で明確化した目的や要件により合致するＡＩツールを選定する。</a:t>
            </a:r>
            <a:endParaRPr lang="en-US" altLang="ja-JP" sz="1600">
              <a:latin typeface="BIZ UDPゴシック" panose="020B0400000000000000" pitchFamily="50" charset="-128"/>
              <a:ea typeface="BIZ UDPゴシック" panose="020B0400000000000000" pitchFamily="50" charset="-128"/>
            </a:endParaRPr>
          </a:p>
          <a:p>
            <a:r>
              <a:rPr lang="ja-JP" altLang="en-US" sz="1600">
                <a:latin typeface="BIZ UDPゴシック" panose="020B0400000000000000" pitchFamily="50" charset="-128"/>
                <a:ea typeface="BIZ UDPゴシック" panose="020B0400000000000000" pitchFamily="50" charset="-128"/>
              </a:rPr>
              <a:t>　選定において検討すべきはＡＩツールの導入形式であり大きくは次の２つの形態に分類される。</a:t>
            </a:r>
          </a:p>
        </p:txBody>
      </p:sp>
    </p:spTree>
    <p:extLst>
      <p:ext uri="{BB962C8B-B14F-4D97-AF65-F5344CB8AC3E}">
        <p14:creationId xmlns:p14="http://schemas.microsoft.com/office/powerpoint/2010/main" val="2558255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7</a:t>
            </a:fld>
            <a:endParaRPr lang="ja-JP" altLang="en-US"/>
          </a:p>
        </p:txBody>
      </p:sp>
      <p:sp>
        <p:nvSpPr>
          <p:cNvPr id="12" name="角丸四角形 11"/>
          <p:cNvSpPr/>
          <p:nvPr/>
        </p:nvSpPr>
        <p:spPr>
          <a:xfrm>
            <a:off x="252587" y="765314"/>
            <a:ext cx="9400835" cy="5599356"/>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9" name="テキスト ボックス 8">
            <a:extLst>
              <a:ext uri="{FF2B5EF4-FFF2-40B4-BE49-F238E27FC236}">
                <a16:creationId xmlns:a16="http://schemas.microsoft.com/office/drawing/2014/main" id="{5B853E89-DE69-7A7E-52AB-DA22749237C0}"/>
              </a:ext>
            </a:extLst>
          </p:cNvPr>
          <p:cNvSpPr txBox="1"/>
          <p:nvPr/>
        </p:nvSpPr>
        <p:spPr>
          <a:xfrm>
            <a:off x="511526" y="5094843"/>
            <a:ext cx="8882948" cy="1176156"/>
          </a:xfrm>
          <a:prstGeom prst="rect">
            <a:avLst/>
          </a:prstGeom>
          <a:solidFill>
            <a:schemeClr val="bg1"/>
          </a:solidFill>
          <a:ln>
            <a:solidFill>
              <a:srgbClr val="E76363"/>
            </a:solidFill>
          </a:ln>
        </p:spPr>
        <p:txBody>
          <a:bodyPr wrap="square" rtlCol="0">
            <a:spAutoFit/>
          </a:bodyPr>
          <a:lstStyle/>
          <a:p>
            <a:pPr>
              <a:lnSpc>
                <a:spcPts val="2200"/>
              </a:lnSpc>
            </a:pPr>
            <a:r>
              <a:rPr lang="ja-JP" altLang="en-US" sz="1400">
                <a:latin typeface="BIZ UDPゴシック" panose="020B0400000000000000" pitchFamily="50" charset="-128"/>
                <a:ea typeface="BIZ UDPゴシック" panose="020B0400000000000000" pitchFamily="50" charset="-128"/>
              </a:rPr>
              <a:t>　社内にＩＴシステムの保守部門がない事業者等がＡＩツールを活用する場合には、ＳａａＳ型での導入が推奨される。</a:t>
            </a:r>
          </a:p>
          <a:p>
            <a:pPr>
              <a:lnSpc>
                <a:spcPts val="2200"/>
              </a:lnSpc>
            </a:pPr>
            <a:r>
              <a:rPr lang="ja-JP" altLang="en-US" sz="1400">
                <a:latin typeface="BIZ UDPゴシック" panose="020B0400000000000000" pitchFamily="50" charset="-128"/>
                <a:ea typeface="BIZ UDPゴシック" panose="020B0400000000000000" pitchFamily="50" charset="-128"/>
              </a:rPr>
              <a:t>　また、導入目的を達成するためにＡＩに求める要件を明確化するとともに、その要件に合致するツールを選定する。なお、社内にＡＩツールに精通している担当者がいない場合、専門家等に相談して選定することを推奨する。その際には、ＡＩツールの費用が導入目的と照らし合わせて適正か検討することも重要である。</a:t>
            </a:r>
          </a:p>
        </p:txBody>
      </p:sp>
      <p:pic>
        <p:nvPicPr>
          <p:cNvPr id="3" name="図 2" descr="グラフィカル ユーザー インターフェイス, テキスト, アプリケーション&#10;&#10;自動的に生成された説明">
            <a:extLst>
              <a:ext uri="{FF2B5EF4-FFF2-40B4-BE49-F238E27FC236}">
                <a16:creationId xmlns:a16="http://schemas.microsoft.com/office/drawing/2014/main" id="{CEBEC974-07AF-52DC-B0B4-A0EFFCE3143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923"/>
          <a:stretch/>
        </p:blipFill>
        <p:spPr bwMode="auto">
          <a:xfrm>
            <a:off x="5347961" y="3354545"/>
            <a:ext cx="4271970" cy="1527731"/>
          </a:xfrm>
          <a:prstGeom prst="rect">
            <a:avLst/>
          </a:prstGeom>
          <a:noFill/>
          <a:ln>
            <a:noFill/>
          </a:ln>
        </p:spPr>
      </p:pic>
      <p:sp>
        <p:nvSpPr>
          <p:cNvPr id="2" name="テキスト ボックス 1">
            <a:extLst>
              <a:ext uri="{FF2B5EF4-FFF2-40B4-BE49-F238E27FC236}">
                <a16:creationId xmlns:a16="http://schemas.microsoft.com/office/drawing/2014/main" id="{BC4F20F9-FC62-802A-7458-232F086400C9}"/>
              </a:ext>
            </a:extLst>
          </p:cNvPr>
          <p:cNvSpPr txBox="1"/>
          <p:nvPr/>
        </p:nvSpPr>
        <p:spPr>
          <a:xfrm>
            <a:off x="460945" y="2927199"/>
            <a:ext cx="4887015" cy="2109745"/>
          </a:xfrm>
          <a:prstGeom prst="rect">
            <a:avLst/>
          </a:prstGeom>
          <a:noFill/>
        </p:spPr>
        <p:txBody>
          <a:bodyPr wrap="square" rtlCol="0">
            <a:spAutoFit/>
          </a:bodyPr>
          <a:lstStyle/>
          <a:p>
            <a:pPr>
              <a:lnSpc>
                <a:spcPct val="150000"/>
              </a:lnSpc>
            </a:pPr>
            <a:r>
              <a:rPr lang="ja-JP" altLang="en-US" sz="1600" u="sng">
                <a:solidFill>
                  <a:srgbClr val="E76363"/>
                </a:solidFill>
                <a:latin typeface="BIZ UDPゴシック" panose="020B0400000000000000" pitchFamily="50" charset="-128"/>
                <a:ea typeface="BIZ UDPゴシック" panose="020B0400000000000000" pitchFamily="50" charset="-128"/>
              </a:rPr>
              <a:t>②オンプレミス型ツール</a:t>
            </a:r>
          </a:p>
          <a:p>
            <a:pPr>
              <a:lnSpc>
                <a:spcPts val="2200"/>
              </a:lnSpc>
            </a:pPr>
            <a:r>
              <a:rPr lang="ja-JP" altLang="en-US" sz="18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自社サーバーやローカル環境にインストールして利用する</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ため、自社内でデータ管理することが可能でインターネット</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を介したセキュリティリスクが軽減できる。一方、自社で環　　　</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境構築が必要となり導入コストや費用負担がＳａａＳ型と比</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較して大きい傾向がある。また、自社でメンテナンスも必要</a:t>
            </a:r>
            <a:endParaRPr lang="en-US" altLang="ja-JP" sz="1400">
              <a:latin typeface="BIZ UDPゴシック" panose="020B0400000000000000" pitchFamily="50" charset="-128"/>
              <a:ea typeface="BIZ UDPゴシック" panose="020B0400000000000000" pitchFamily="50" charset="-128"/>
            </a:endParaRPr>
          </a:p>
          <a:p>
            <a:pPr>
              <a:lnSpc>
                <a:spcPts val="2200"/>
              </a:lnSpc>
            </a:pPr>
            <a:r>
              <a:rPr lang="ja-JP" altLang="en-US" sz="1400">
                <a:latin typeface="BIZ UDPゴシック" panose="020B0400000000000000" pitchFamily="50" charset="-128"/>
                <a:ea typeface="BIZ UDPゴシック" panose="020B0400000000000000" pitchFamily="50" charset="-128"/>
              </a:rPr>
              <a:t>　となるため専門的な知識を要する。</a:t>
            </a:r>
          </a:p>
        </p:txBody>
      </p:sp>
      <p:sp>
        <p:nvSpPr>
          <p:cNvPr id="6" name="テキスト ボックス 5">
            <a:extLst>
              <a:ext uri="{FF2B5EF4-FFF2-40B4-BE49-F238E27FC236}">
                <a16:creationId xmlns:a16="http://schemas.microsoft.com/office/drawing/2014/main" id="{7A6262D6-EC1F-84A4-E96F-4BDEAEDE75C0}"/>
              </a:ext>
            </a:extLst>
          </p:cNvPr>
          <p:cNvSpPr txBox="1"/>
          <p:nvPr/>
        </p:nvSpPr>
        <p:spPr>
          <a:xfrm>
            <a:off x="494303" y="870188"/>
            <a:ext cx="4836435" cy="1950727"/>
          </a:xfrm>
          <a:prstGeom prst="rect">
            <a:avLst/>
          </a:prstGeom>
          <a:noFill/>
        </p:spPr>
        <p:txBody>
          <a:bodyPr wrap="square" rtlCol="0">
            <a:spAutoFit/>
          </a:bodyPr>
          <a:lstStyle/>
          <a:p>
            <a:pPr>
              <a:lnSpc>
                <a:spcPct val="200000"/>
              </a:lnSpc>
            </a:pPr>
            <a:r>
              <a:rPr lang="ja-JP" altLang="en-US" sz="1600" u="sng">
                <a:solidFill>
                  <a:srgbClr val="E76363"/>
                </a:solidFill>
                <a:latin typeface="BIZ UDPゴシック" panose="020B0400000000000000" pitchFamily="50" charset="-128"/>
                <a:ea typeface="BIZ UDPゴシック" panose="020B0400000000000000" pitchFamily="50" charset="-128"/>
              </a:rPr>
              <a:t>①ＳａａＳ（クラウド型）ツール</a:t>
            </a:r>
          </a:p>
          <a:p>
            <a:pPr>
              <a:lnSpc>
                <a:spcPts val="2200"/>
              </a:lnSpc>
            </a:pPr>
            <a:r>
              <a:rPr lang="ja-JP" altLang="en-US" sz="1800">
                <a:latin typeface="BIZ UDPゴシック" panose="020B0400000000000000" pitchFamily="50" charset="-128"/>
                <a:ea typeface="BIZ UDPゴシック" panose="020B0400000000000000" pitchFamily="50" charset="-128"/>
              </a:rPr>
              <a:t>　</a:t>
            </a:r>
            <a:r>
              <a:rPr lang="ja-JP" altLang="en-US" sz="1400">
                <a:latin typeface="BIZ UDPゴシック" panose="020B0400000000000000" pitchFamily="50" charset="-128"/>
                <a:ea typeface="BIZ UDPゴシック" panose="020B0400000000000000" pitchFamily="50" charset="-128"/>
              </a:rPr>
              <a:t>インターネット経由で利用することができ、専用ソフトのインストールが不要のため、常に最新機能が利用可能である。サーバー保守や更新についてはＡＩベンダー側が対応する。基本的にはサブスクリプションによる料金形態をとることが一般的である。　</a:t>
            </a:r>
            <a:r>
              <a:rPr lang="en-US" altLang="ja-JP" sz="1400">
                <a:latin typeface="BIZ UDPゴシック" panose="020B0400000000000000" pitchFamily="50" charset="-128"/>
                <a:ea typeface="BIZ UDPゴシック" panose="020B0400000000000000" pitchFamily="50" charset="-128"/>
              </a:rPr>
              <a:t>※</a:t>
            </a:r>
            <a:r>
              <a:rPr lang="ja-JP" altLang="en-US" sz="1400">
                <a:latin typeface="BIZ UDPゴシック" panose="020B0400000000000000" pitchFamily="50" charset="-128"/>
                <a:ea typeface="BIZ UDPゴシック" panose="020B0400000000000000" pitchFamily="50" charset="-128"/>
              </a:rPr>
              <a:t>本実証事業では本ツールを利用</a:t>
            </a:r>
          </a:p>
        </p:txBody>
      </p:sp>
      <p:pic>
        <p:nvPicPr>
          <p:cNvPr id="7" name="図 6" descr="グラフィカル ユーザー インターフェイス, テキスト, アプリケーション&#10;&#10;自動的に生成された説明">
            <a:extLst>
              <a:ext uri="{FF2B5EF4-FFF2-40B4-BE49-F238E27FC236}">
                <a16:creationId xmlns:a16="http://schemas.microsoft.com/office/drawing/2014/main" id="{3B8AA107-E2A3-3223-2021-4CEF334DCA4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0077"/>
          <a:stretch/>
        </p:blipFill>
        <p:spPr bwMode="auto">
          <a:xfrm>
            <a:off x="5330738" y="1211859"/>
            <a:ext cx="4258817" cy="1527731"/>
          </a:xfrm>
          <a:prstGeom prst="rect">
            <a:avLst/>
          </a:prstGeom>
          <a:noFill/>
          <a:ln>
            <a:noFill/>
          </a:ln>
        </p:spPr>
      </p:pic>
    </p:spTree>
    <p:extLst>
      <p:ext uri="{BB962C8B-B14F-4D97-AF65-F5344CB8AC3E}">
        <p14:creationId xmlns:p14="http://schemas.microsoft.com/office/powerpoint/2010/main" val="1903484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8</a:t>
            </a:fld>
            <a:endParaRPr lang="ja-JP" altLang="en-US"/>
          </a:p>
        </p:txBody>
      </p:sp>
      <p:sp>
        <p:nvSpPr>
          <p:cNvPr id="12" name="角丸四角形 11"/>
          <p:cNvSpPr/>
          <p:nvPr/>
        </p:nvSpPr>
        <p:spPr>
          <a:xfrm>
            <a:off x="252587" y="1360802"/>
            <a:ext cx="9400835" cy="5003868"/>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3" name="テキスト ボックス 2">
            <a:extLst>
              <a:ext uri="{FF2B5EF4-FFF2-40B4-BE49-F238E27FC236}">
                <a16:creationId xmlns:a16="http://schemas.microsoft.com/office/drawing/2014/main" id="{23B83D1E-0935-23C6-F6F7-161543CD8769}"/>
              </a:ext>
            </a:extLst>
          </p:cNvPr>
          <p:cNvSpPr txBox="1"/>
          <p:nvPr/>
        </p:nvSpPr>
        <p:spPr>
          <a:xfrm>
            <a:off x="385022" y="1478211"/>
            <a:ext cx="9221973" cy="2308389"/>
          </a:xfrm>
          <a:prstGeom prst="rect">
            <a:avLst/>
          </a:prstGeom>
          <a:noFill/>
        </p:spPr>
        <p:txBody>
          <a:bodyPr wrap="square" rtlCol="0">
            <a:spAutoFit/>
          </a:bodyPr>
          <a:lstStyle/>
          <a:p>
            <a:pPr>
              <a:lnSpc>
                <a:spcPts val="2200"/>
              </a:lnSpc>
            </a:pPr>
            <a:r>
              <a:rPr lang="ja-JP" altLang="en-US" sz="1600">
                <a:latin typeface="BIZ UDPゴシック" panose="020B0400000000000000" pitchFamily="50" charset="-128"/>
                <a:ea typeface="BIZ UDPゴシック" panose="020B0400000000000000" pitchFamily="50" charset="-128"/>
              </a:rPr>
              <a:t>　利用するＡＩツールが選定できたら、ＡＩツールおよび目的に応じて必要なデータの収集および整理を行う必要がある。多くの場合は、過去の実績データ等を準備する。</a:t>
            </a:r>
            <a:endParaRPr lang="en-US" altLang="ja-JP" sz="1600">
              <a:latin typeface="BIZ UDPゴシック" panose="020B0400000000000000" pitchFamily="50" charset="-128"/>
              <a:ea typeface="BIZ UDPゴシック" panose="020B0400000000000000" pitchFamily="50" charset="-128"/>
            </a:endParaRPr>
          </a:p>
          <a:p>
            <a:pPr>
              <a:lnSpc>
                <a:spcPts val="2200"/>
              </a:lnSpc>
            </a:pPr>
            <a:r>
              <a:rPr lang="ja-JP" altLang="en-US" sz="1600">
                <a:latin typeface="BIZ UDPゴシック" panose="020B0400000000000000" pitchFamily="50" charset="-128"/>
                <a:ea typeface="BIZ UDPゴシック" panose="020B0400000000000000" pitchFamily="50" charset="-128"/>
              </a:rPr>
              <a:t>　例えば、本実証事業のように気象予報に基づき出荷量予測を行う場合には、対象商品毎の出荷量の実績値や配送先、気象予報等のデータが必要となる。</a:t>
            </a:r>
          </a:p>
          <a:p>
            <a:pPr>
              <a:lnSpc>
                <a:spcPts val="2200"/>
              </a:lnSpc>
            </a:pPr>
            <a:r>
              <a:rPr lang="ja-JP" altLang="en-US" sz="1600">
                <a:latin typeface="BIZ UDPゴシック" panose="020B0400000000000000" pitchFamily="50" charset="-128"/>
                <a:ea typeface="BIZ UDPゴシック" panose="020B0400000000000000" pitchFamily="50" charset="-128"/>
              </a:rPr>
              <a:t>　なお、ＡＩツールにデータを投入するためには、ＡＩツールの形式に合わせて</a:t>
            </a:r>
            <a:r>
              <a:rPr lang="ja-JP" altLang="en-US" sz="1600" b="1">
                <a:solidFill>
                  <a:srgbClr val="B91D1D"/>
                </a:solidFill>
                <a:latin typeface="BIZ UDPゴシック" panose="020B0400000000000000" pitchFamily="50" charset="-128"/>
                <a:ea typeface="BIZ UDPゴシック" panose="020B0400000000000000" pitchFamily="50" charset="-128"/>
              </a:rPr>
              <a:t>データの整理（クリーニング） </a:t>
            </a:r>
            <a:r>
              <a:rPr lang="ja-JP" altLang="en-US" sz="1600">
                <a:latin typeface="BIZ UDPゴシック" panose="020B0400000000000000" pitchFamily="50" charset="-128"/>
                <a:ea typeface="BIZ UDPゴシック" panose="020B0400000000000000" pitchFamily="50" charset="-128"/>
              </a:rPr>
              <a:t>を行うことが求められる。例えば、</a:t>
            </a:r>
            <a:r>
              <a:rPr lang="ja-JP" altLang="en-US" sz="1600">
                <a:solidFill>
                  <a:srgbClr val="B91D1D"/>
                </a:solidFill>
                <a:latin typeface="BIZ UDPゴシック" panose="020B0400000000000000" pitchFamily="50" charset="-128"/>
                <a:ea typeface="BIZ UDPゴシック" panose="020B0400000000000000" pitchFamily="50" charset="-128"/>
              </a:rPr>
              <a:t>欠損しているデータの補完</a:t>
            </a:r>
            <a:r>
              <a:rPr lang="ja-JP" altLang="en-US" sz="1600">
                <a:latin typeface="BIZ UDPゴシック" panose="020B0400000000000000" pitchFamily="50" charset="-128"/>
                <a:ea typeface="BIZ UDPゴシック" panose="020B0400000000000000" pitchFamily="50" charset="-128"/>
              </a:rPr>
              <a:t>や</a:t>
            </a:r>
            <a:r>
              <a:rPr lang="ja-JP" altLang="en-US" sz="1600">
                <a:solidFill>
                  <a:srgbClr val="B91D1D"/>
                </a:solidFill>
                <a:latin typeface="BIZ UDPゴシック" panose="020B0400000000000000" pitchFamily="50" charset="-128"/>
                <a:ea typeface="BIZ UDPゴシック" panose="020B0400000000000000" pitchFamily="50" charset="-128"/>
              </a:rPr>
              <a:t>不正値の除去</a:t>
            </a:r>
            <a:r>
              <a:rPr lang="ja-JP" altLang="en-US" sz="1600">
                <a:latin typeface="BIZ UDPゴシック" panose="020B0400000000000000" pitchFamily="50" charset="-128"/>
                <a:ea typeface="BIZ UDPゴシック" panose="020B0400000000000000" pitchFamily="50" charset="-128"/>
              </a:rPr>
              <a:t>、</a:t>
            </a:r>
            <a:r>
              <a:rPr lang="ja-JP" altLang="en-US" sz="1600">
                <a:solidFill>
                  <a:srgbClr val="B91D1D"/>
                </a:solidFill>
                <a:latin typeface="BIZ UDPゴシック" panose="020B0400000000000000" pitchFamily="50" charset="-128"/>
                <a:ea typeface="BIZ UDPゴシック" panose="020B0400000000000000" pitchFamily="50" charset="-128"/>
              </a:rPr>
              <a:t>日付形式や単位の統一</a:t>
            </a:r>
            <a:r>
              <a:rPr lang="ja-JP" altLang="en-US" sz="1600">
                <a:latin typeface="BIZ UDPゴシック" panose="020B0400000000000000" pitchFamily="50" charset="-128"/>
                <a:ea typeface="BIZ UDPゴシック" panose="020B0400000000000000" pitchFamily="50" charset="-128"/>
              </a:rPr>
              <a:t>などを行い、ツール側で処理しやすい形式に整理することが必要となる。データの整理を行う際の例について、本実証事業から得られた知見に基づき次表に例示する。</a:t>
            </a:r>
          </a:p>
        </p:txBody>
      </p:sp>
      <p:sp>
        <p:nvSpPr>
          <p:cNvPr id="7" name="角丸四角形 11">
            <a:extLst>
              <a:ext uri="{FF2B5EF4-FFF2-40B4-BE49-F238E27FC236}">
                <a16:creationId xmlns:a16="http://schemas.microsoft.com/office/drawing/2014/main" id="{81B45C7A-563D-B302-C615-42372CD81CC9}"/>
              </a:ext>
            </a:extLst>
          </p:cNvPr>
          <p:cNvSpPr/>
          <p:nvPr/>
        </p:nvSpPr>
        <p:spPr>
          <a:xfrm>
            <a:off x="252585" y="716536"/>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0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３　データのクリーニング</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graphicFrame>
        <p:nvGraphicFramePr>
          <p:cNvPr id="6" name="表 7">
            <a:extLst>
              <a:ext uri="{FF2B5EF4-FFF2-40B4-BE49-F238E27FC236}">
                <a16:creationId xmlns:a16="http://schemas.microsoft.com/office/drawing/2014/main" id="{84052594-57A9-71D4-2F06-0E7BC1D120BA}"/>
              </a:ext>
            </a:extLst>
          </p:cNvPr>
          <p:cNvGraphicFramePr>
            <a:graphicFrameLocks noGrp="1"/>
          </p:cNvGraphicFramePr>
          <p:nvPr>
            <p:extLst>
              <p:ext uri="{D42A27DB-BD31-4B8C-83A1-F6EECF244321}">
                <p14:modId xmlns:p14="http://schemas.microsoft.com/office/powerpoint/2010/main" val="589720937"/>
              </p:ext>
            </p:extLst>
          </p:nvPr>
        </p:nvGraphicFramePr>
        <p:xfrm>
          <a:off x="541477" y="4099699"/>
          <a:ext cx="8823045" cy="2058861"/>
        </p:xfrm>
        <a:graphic>
          <a:graphicData uri="http://schemas.openxmlformats.org/drawingml/2006/table">
            <a:tbl>
              <a:tblPr firstRow="1" bandRow="1">
                <a:tableStyleId>{5C22544A-7EE6-4342-B048-85BDC9FD1C3A}</a:tableStyleId>
              </a:tblPr>
              <a:tblGrid>
                <a:gridCol w="4426716">
                  <a:extLst>
                    <a:ext uri="{9D8B030D-6E8A-4147-A177-3AD203B41FA5}">
                      <a16:colId xmlns:a16="http://schemas.microsoft.com/office/drawing/2014/main" val="2435941129"/>
                    </a:ext>
                  </a:extLst>
                </a:gridCol>
                <a:gridCol w="4396329">
                  <a:extLst>
                    <a:ext uri="{9D8B030D-6E8A-4147-A177-3AD203B41FA5}">
                      <a16:colId xmlns:a16="http://schemas.microsoft.com/office/drawing/2014/main" val="4170728554"/>
                    </a:ext>
                  </a:extLst>
                </a:gridCol>
              </a:tblGrid>
              <a:tr h="335280">
                <a:tc>
                  <a:txBody>
                    <a:bodyPr/>
                    <a:lstStyle/>
                    <a:p>
                      <a:pPr algn="ctr"/>
                      <a:r>
                        <a:rPr kumimoji="1" lang="ja-JP" altLang="en-US" sz="1600">
                          <a:latin typeface="BIZ UDPゴシック" panose="020B0400000000000000" pitchFamily="50" charset="-128"/>
                          <a:ea typeface="BIZ UDPゴシック" panose="020B0400000000000000" pitchFamily="50" charset="-128"/>
                        </a:rPr>
                        <a:t>除外を検討すべきデータ</a:t>
                      </a:r>
                    </a:p>
                  </a:txBody>
                  <a:tcPr/>
                </a:tc>
                <a:tc>
                  <a:txBody>
                    <a:bodyPr/>
                    <a:lstStyle/>
                    <a:p>
                      <a:pPr algn="ctr"/>
                      <a:r>
                        <a:rPr kumimoji="1" lang="ja-JP" altLang="en-US" sz="1600">
                          <a:latin typeface="BIZ UDPゴシック" panose="020B0400000000000000" pitchFamily="50" charset="-128"/>
                          <a:ea typeface="BIZ UDPゴシック" panose="020B0400000000000000" pitchFamily="50" charset="-128"/>
                        </a:rPr>
                        <a:t>ＡＩツールに投入を検討すべきデータ</a:t>
                      </a:r>
                    </a:p>
                  </a:txBody>
                  <a:tcPr/>
                </a:tc>
                <a:extLst>
                  <a:ext uri="{0D108BD9-81ED-4DB2-BD59-A6C34878D82A}">
                    <a16:rowId xmlns:a16="http://schemas.microsoft.com/office/drawing/2014/main" val="2501926161"/>
                  </a:ext>
                </a:extLst>
              </a:tr>
              <a:tr h="1616592">
                <a:tc>
                  <a:txBody>
                    <a:bodyPr/>
                    <a:lstStyle/>
                    <a:p>
                      <a:pPr>
                        <a:lnSpc>
                          <a:spcPts val="2200"/>
                        </a:lnSpc>
                      </a:pPr>
                      <a:r>
                        <a:rPr kumimoji="1" lang="ja-JP" altLang="en-US" sz="1400">
                          <a:latin typeface="BIZ UDPゴシック" panose="020B0400000000000000" pitchFamily="50" charset="-128"/>
                          <a:ea typeface="BIZ UDPゴシック" panose="020B0400000000000000" pitchFamily="50" charset="-128"/>
                        </a:rPr>
                        <a:t>・生産中止や欠品によるデータの欠損</a:t>
                      </a:r>
                    </a:p>
                    <a:p>
                      <a:pPr>
                        <a:lnSpc>
                          <a:spcPts val="2200"/>
                        </a:lnSpc>
                      </a:pPr>
                      <a:r>
                        <a:rPr kumimoji="1" lang="ja-JP" altLang="en-US" sz="1400">
                          <a:latin typeface="BIZ UDPゴシック" panose="020B0400000000000000" pitchFamily="50" charset="-128"/>
                          <a:ea typeface="BIZ UDPゴシック" panose="020B0400000000000000" pitchFamily="50" charset="-128"/>
                        </a:rPr>
                        <a:t>・システムエラーやデータの誤入力等、明らかに　</a:t>
                      </a:r>
                      <a:endParaRPr kumimoji="1" lang="en-US" altLang="ja-JP" sz="1400">
                        <a:latin typeface="BIZ UDPゴシック" panose="020B0400000000000000" pitchFamily="50" charset="-128"/>
                        <a:ea typeface="BIZ UDPゴシック" panose="020B0400000000000000" pitchFamily="50" charset="-128"/>
                      </a:endParaRPr>
                    </a:p>
                    <a:p>
                      <a:pPr>
                        <a:lnSpc>
                          <a:spcPts val="2200"/>
                        </a:lnSpc>
                      </a:pPr>
                      <a:r>
                        <a:rPr kumimoji="1" lang="ja-JP" altLang="en-US" sz="1400">
                          <a:latin typeface="BIZ UDPゴシック" panose="020B0400000000000000" pitchFamily="50" charset="-128"/>
                          <a:ea typeface="BIZ UDPゴシック" panose="020B0400000000000000" pitchFamily="50" charset="-128"/>
                        </a:rPr>
                        <a:t>　異常と考えられるデータ</a:t>
                      </a:r>
                    </a:p>
                    <a:p>
                      <a:pPr>
                        <a:lnSpc>
                          <a:spcPts val="2200"/>
                        </a:lnSpc>
                      </a:pPr>
                      <a:r>
                        <a:rPr kumimoji="1" lang="ja-JP" altLang="en-US" sz="1400">
                          <a:latin typeface="BIZ UDPゴシック" panose="020B0400000000000000" pitchFamily="50" charset="-128"/>
                          <a:ea typeface="BIZ UDPゴシック" panose="020B0400000000000000" pitchFamily="50" charset="-128"/>
                        </a:rPr>
                        <a:t>・不定期なイベントやセール等の情報</a:t>
                      </a:r>
                    </a:p>
                    <a:p>
                      <a:pPr>
                        <a:lnSpc>
                          <a:spcPts val="2200"/>
                        </a:lnSpc>
                      </a:pPr>
                      <a:r>
                        <a:rPr kumimoji="1" lang="ja-JP" altLang="en-US" sz="1400">
                          <a:latin typeface="BIZ UDPゴシック" panose="020B0400000000000000" pitchFamily="50" charset="-128"/>
                          <a:ea typeface="BIZ UDPゴシック" panose="020B0400000000000000" pitchFamily="50" charset="-128"/>
                        </a:rPr>
                        <a:t>・突発的な売上実績（一過性のもの）</a:t>
                      </a:r>
                    </a:p>
                  </a:txBody>
                  <a:tcPr/>
                </a:tc>
                <a:tc>
                  <a:txBody>
                    <a:bodyPr/>
                    <a:lstStyle/>
                    <a:p>
                      <a:pPr>
                        <a:lnSpc>
                          <a:spcPts val="2200"/>
                        </a:lnSpc>
                      </a:pPr>
                      <a:r>
                        <a:rPr kumimoji="1" lang="ja-JP" altLang="en-US" sz="1400">
                          <a:latin typeface="BIZ UDPゴシック" panose="020B0400000000000000" pitchFamily="50" charset="-128"/>
                          <a:ea typeface="BIZ UDPゴシック" panose="020B0400000000000000" pitchFamily="50" charset="-128"/>
                        </a:rPr>
                        <a:t>・複数年分の出荷実績など時系列のデータ</a:t>
                      </a:r>
                    </a:p>
                    <a:p>
                      <a:pPr>
                        <a:lnSpc>
                          <a:spcPts val="2200"/>
                        </a:lnSpc>
                      </a:pPr>
                      <a:r>
                        <a:rPr kumimoji="1" lang="ja-JP" altLang="en-US" sz="1400">
                          <a:latin typeface="BIZ UDPゴシック" panose="020B0400000000000000" pitchFamily="50" charset="-128"/>
                          <a:ea typeface="BIZ UDPゴシック" panose="020B0400000000000000" pitchFamily="50" charset="-128"/>
                        </a:rPr>
                        <a:t>・相関性が期待できる複数の要素</a:t>
                      </a:r>
                    </a:p>
                    <a:p>
                      <a:pPr>
                        <a:lnSpc>
                          <a:spcPts val="2200"/>
                        </a:lnSpc>
                      </a:pPr>
                      <a:r>
                        <a:rPr kumimoji="1" lang="ja-JP" altLang="en-US" sz="1400">
                          <a:latin typeface="BIZ UDPゴシック" panose="020B0400000000000000" pitchFamily="50" charset="-128"/>
                          <a:ea typeface="BIZ UDPゴシック" panose="020B0400000000000000" pitchFamily="50" charset="-128"/>
                        </a:rPr>
                        <a:t>（例：気温が上昇すると氷菓の出荷数が増える）</a:t>
                      </a:r>
                    </a:p>
                    <a:p>
                      <a:pPr>
                        <a:lnSpc>
                          <a:spcPts val="2200"/>
                        </a:lnSpc>
                      </a:pPr>
                      <a:r>
                        <a:rPr kumimoji="1" lang="ja-JP" altLang="en-US" sz="1400">
                          <a:latin typeface="BIZ UDPゴシック" panose="020B0400000000000000" pitchFamily="50" charset="-128"/>
                          <a:ea typeface="BIZ UDPゴシック" panose="020B0400000000000000" pitchFamily="50" charset="-128"/>
                        </a:rPr>
                        <a:t>・定期的なイベントやセール等の情報</a:t>
                      </a:r>
                    </a:p>
                    <a:p>
                      <a:pPr>
                        <a:lnSpc>
                          <a:spcPts val="2200"/>
                        </a:lnSpc>
                      </a:pPr>
                      <a:r>
                        <a:rPr kumimoji="1" lang="ja-JP" altLang="en-US" sz="1400">
                          <a:latin typeface="BIZ UDPゴシック" panose="020B0400000000000000" pitchFamily="50" charset="-128"/>
                          <a:ea typeface="BIZ UDPゴシック" panose="020B0400000000000000" pitchFamily="50" charset="-128"/>
                        </a:rPr>
                        <a:t>・その他、一過性ではない購買意欲に影響が</a:t>
                      </a:r>
                      <a:endParaRPr kumimoji="1" lang="en-US" altLang="ja-JP" sz="1400">
                        <a:latin typeface="BIZ UDPゴシック" panose="020B0400000000000000" pitchFamily="50" charset="-128"/>
                        <a:ea typeface="BIZ UDPゴシック" panose="020B0400000000000000" pitchFamily="50" charset="-128"/>
                      </a:endParaRPr>
                    </a:p>
                    <a:p>
                      <a:pPr>
                        <a:lnSpc>
                          <a:spcPts val="2200"/>
                        </a:lnSpc>
                      </a:pPr>
                      <a:r>
                        <a:rPr kumimoji="1" lang="ja-JP" altLang="en-US" sz="1400">
                          <a:latin typeface="BIZ UDPゴシック" panose="020B0400000000000000" pitchFamily="50" charset="-128"/>
                          <a:ea typeface="BIZ UDPゴシック" panose="020B0400000000000000" pitchFamily="50" charset="-128"/>
                        </a:rPr>
                        <a:t>　あると考えられるデータ</a:t>
                      </a:r>
                    </a:p>
                  </a:txBody>
                  <a:tcPr/>
                </a:tc>
                <a:extLst>
                  <a:ext uri="{0D108BD9-81ED-4DB2-BD59-A6C34878D82A}">
                    <a16:rowId xmlns:a16="http://schemas.microsoft.com/office/drawing/2014/main" val="322757698"/>
                  </a:ext>
                </a:extLst>
              </a:tr>
            </a:tbl>
          </a:graphicData>
        </a:graphic>
      </p:graphicFrame>
    </p:spTree>
    <p:extLst>
      <p:ext uri="{BB962C8B-B14F-4D97-AF65-F5344CB8AC3E}">
        <p14:creationId xmlns:p14="http://schemas.microsoft.com/office/powerpoint/2010/main" val="256434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0" y="13"/>
            <a:ext cx="9906000" cy="576263"/>
          </a:xfrm>
          <a:prstGeom prst="rect">
            <a:avLst/>
          </a:prstGeom>
          <a:solidFill>
            <a:srgbClr val="FFDFD9"/>
          </a:solidFill>
          <a:ln>
            <a:noFill/>
          </a:ln>
        </p:spPr>
        <p:txBody>
          <a:bodyPr anchor="ctr"/>
          <a:lstStyle>
            <a:defPPr>
              <a:defRPr lang="ja-JP"/>
            </a:defPPr>
            <a:lvl1pPr algn="ctr" eaLnBrk="0" fontAlgn="base" hangingPunct="0">
              <a:spcBef>
                <a:spcPct val="0"/>
              </a:spcBef>
              <a:spcAft>
                <a:spcPct val="0"/>
              </a:spcAft>
              <a:defRPr sz="2800" b="1">
                <a:solidFill>
                  <a:schemeClr val="bg1"/>
                </a:solidFill>
                <a:latin typeface="游ゴシック" panose="020B0400000000000000" pitchFamily="50" charset="-128"/>
                <a:ea typeface="游ゴシック" panose="020B0400000000000000" pitchFamily="50" charset="-128"/>
                <a:cs typeface="+mj-cs"/>
              </a:defRPr>
            </a:lvl1pPr>
            <a:lvl2pPr algn="ctr" eaLnBrk="0" fontAlgn="base" hangingPunct="0">
              <a:spcBef>
                <a:spcPct val="0"/>
              </a:spcBef>
              <a:spcAft>
                <a:spcPct val="0"/>
              </a:spcAft>
              <a:defRPr sz="4400">
                <a:latin typeface="Calibri" pitchFamily="34" charset="0"/>
                <a:ea typeface="ＭＳ Ｐゴシック" pitchFamily="50" charset="-128"/>
              </a:defRPr>
            </a:lvl2pPr>
            <a:lvl3pPr algn="ctr" eaLnBrk="0" fontAlgn="base" hangingPunct="0">
              <a:spcBef>
                <a:spcPct val="0"/>
              </a:spcBef>
              <a:spcAft>
                <a:spcPct val="0"/>
              </a:spcAft>
              <a:defRPr sz="4400">
                <a:latin typeface="Calibri" pitchFamily="34" charset="0"/>
                <a:ea typeface="ＭＳ Ｐゴシック" pitchFamily="50" charset="-128"/>
              </a:defRPr>
            </a:lvl3pPr>
            <a:lvl4pPr algn="ctr" eaLnBrk="0" fontAlgn="base" hangingPunct="0">
              <a:spcBef>
                <a:spcPct val="0"/>
              </a:spcBef>
              <a:spcAft>
                <a:spcPct val="0"/>
              </a:spcAft>
              <a:defRPr sz="4400">
                <a:latin typeface="Calibri" pitchFamily="34" charset="0"/>
                <a:ea typeface="ＭＳ Ｐゴシック" pitchFamily="50" charset="-128"/>
              </a:defRPr>
            </a:lvl4pPr>
            <a:lvl5pPr algn="ctr" eaLnBrk="0" fontAlgn="base" hangingPunct="0">
              <a:spcBef>
                <a:spcPct val="0"/>
              </a:spcBef>
              <a:spcAft>
                <a:spcPct val="0"/>
              </a:spcAft>
              <a:defRPr sz="4400">
                <a:latin typeface="Calibri" pitchFamily="34" charset="0"/>
                <a:ea typeface="ＭＳ Ｐゴシック" pitchFamily="50" charset="-128"/>
              </a:defRPr>
            </a:lvl5pPr>
            <a:lvl6pPr marL="457200" algn="ctr" fontAlgn="base">
              <a:spcBef>
                <a:spcPct val="0"/>
              </a:spcBef>
              <a:spcAft>
                <a:spcPct val="0"/>
              </a:spcAft>
              <a:defRPr sz="4400">
                <a:latin typeface="Calibri" pitchFamily="34" charset="0"/>
                <a:ea typeface="ＭＳ Ｐゴシック" pitchFamily="50" charset="-128"/>
              </a:defRPr>
            </a:lvl6pPr>
            <a:lvl7pPr marL="914400" algn="ctr" fontAlgn="base">
              <a:spcBef>
                <a:spcPct val="0"/>
              </a:spcBef>
              <a:spcAft>
                <a:spcPct val="0"/>
              </a:spcAft>
              <a:defRPr sz="4400">
                <a:latin typeface="Calibri" pitchFamily="34" charset="0"/>
                <a:ea typeface="ＭＳ Ｐゴシック" pitchFamily="50" charset="-128"/>
              </a:defRPr>
            </a:lvl7pPr>
            <a:lvl8pPr marL="1371600" algn="ctr" fontAlgn="base">
              <a:spcBef>
                <a:spcPct val="0"/>
              </a:spcBef>
              <a:spcAft>
                <a:spcPct val="0"/>
              </a:spcAft>
              <a:defRPr sz="4400">
                <a:latin typeface="Calibri" pitchFamily="34" charset="0"/>
                <a:ea typeface="ＭＳ Ｐゴシック" pitchFamily="50" charset="-128"/>
              </a:defRPr>
            </a:lvl8pPr>
            <a:lvl9pPr marL="1828800" algn="ctr" fontAlgn="base">
              <a:spcBef>
                <a:spcPct val="0"/>
              </a:spcBef>
              <a:spcAft>
                <a:spcPct val="0"/>
              </a:spcAft>
              <a:defRPr sz="4400">
                <a:latin typeface="Calibri" pitchFamily="34" charset="0"/>
                <a:ea typeface="ＭＳ Ｐゴシック" pitchFamily="50" charset="-128"/>
              </a:defRPr>
            </a:lvl9pPr>
          </a:lstStyle>
          <a:p>
            <a:r>
              <a:rPr lang="en-US" altLang="ja-JP">
                <a:solidFill>
                  <a:srgbClr val="B91D1D"/>
                </a:solidFill>
                <a:latin typeface="BIZ UDPゴシック" panose="020B0400000000000000" pitchFamily="50" charset="-128"/>
                <a:ea typeface="BIZ UDPゴシック" panose="020B0400000000000000" pitchFamily="50" charset="-128"/>
              </a:rPr>
              <a:t>AI</a:t>
            </a:r>
            <a:r>
              <a:rPr lang="ja-JP" altLang="en-US">
                <a:solidFill>
                  <a:srgbClr val="B91D1D"/>
                </a:solidFill>
                <a:latin typeface="BIZ UDPゴシック" panose="020B0400000000000000" pitchFamily="50" charset="-128"/>
                <a:ea typeface="BIZ UDPゴシック" panose="020B0400000000000000" pitchFamily="50" charset="-128"/>
              </a:rPr>
              <a:t>需要予測システム構築の詳細</a:t>
            </a:r>
          </a:p>
        </p:txBody>
      </p:sp>
      <p:sp>
        <p:nvSpPr>
          <p:cNvPr id="5" name="スライド番号プレースホルダー 4"/>
          <p:cNvSpPr>
            <a:spLocks noGrp="1"/>
          </p:cNvSpPr>
          <p:nvPr>
            <p:ph type="sldNum" sz="quarter" idx="12"/>
          </p:nvPr>
        </p:nvSpPr>
        <p:spPr>
          <a:xfrm>
            <a:off x="6996116" y="6364675"/>
            <a:ext cx="2228851" cy="365125"/>
          </a:xfrm>
        </p:spPr>
        <p:txBody>
          <a:bodyPr/>
          <a:lstStyle/>
          <a:p>
            <a:fld id="{683A8F73-E2FA-41B2-8EA9-816EC9E9448D}" type="slidenum">
              <a:rPr lang="en-US" altLang="ja-JP" dirty="0"/>
              <a:t>9</a:t>
            </a:fld>
            <a:endParaRPr lang="ja-JP" altLang="en-US"/>
          </a:p>
        </p:txBody>
      </p:sp>
      <p:sp>
        <p:nvSpPr>
          <p:cNvPr id="12" name="角丸四角形 11"/>
          <p:cNvSpPr/>
          <p:nvPr/>
        </p:nvSpPr>
        <p:spPr>
          <a:xfrm>
            <a:off x="252587" y="1360802"/>
            <a:ext cx="9400835" cy="5003868"/>
          </a:xfrm>
          <a:prstGeom prst="roundRect">
            <a:avLst>
              <a:gd name="adj" fmla="val 0"/>
            </a:avLst>
          </a:prstGeom>
          <a:solidFill>
            <a:srgbClr val="FFEEEB"/>
          </a:solidFill>
          <a:ln w="12700" cap="flat" cmpd="sng" algn="ctr">
            <a:solidFill>
              <a:srgbClr val="B91D1D"/>
            </a:solidFill>
            <a:prstDash val="solid"/>
            <a:miter lim="800000"/>
          </a:ln>
          <a:effectLst/>
        </p:spPr>
        <p:txBody>
          <a:bodyPr rtlCol="0" anchor="ctr"/>
          <a:lstStyle/>
          <a:p>
            <a:pPr>
              <a:lnSpc>
                <a:spcPts val="2800"/>
              </a:lnSpc>
            </a:pPr>
            <a:r>
              <a:rPr lang="ja-JP" altLang="en-US">
                <a:latin typeface="Meiryo UI" panose="020B0604030504040204" pitchFamily="50" charset="-128"/>
                <a:ea typeface="Meiryo UI" panose="020B0604030504040204" pitchFamily="50" charset="-128"/>
              </a:rPr>
              <a:t>　</a:t>
            </a:r>
            <a:endParaRPr lang="en-US" altLang="ja-JP" sz="2400" b="1">
              <a:latin typeface="游ゴシック" panose="020B0400000000000000" pitchFamily="50" charset="-128"/>
              <a:ea typeface="游ゴシック" panose="020B0400000000000000" pitchFamily="50" charset="-128"/>
            </a:endParaRPr>
          </a:p>
        </p:txBody>
      </p:sp>
      <p:pic>
        <p:nvPicPr>
          <p:cNvPr id="10" name="図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7990" y="-17839"/>
            <a:ext cx="598011" cy="594108"/>
          </a:xfrm>
          <a:prstGeom prst="rect">
            <a:avLst/>
          </a:prstGeom>
          <a:noFill/>
          <a:ln>
            <a:noFill/>
          </a:ln>
        </p:spPr>
      </p:pic>
      <p:sp>
        <p:nvSpPr>
          <p:cNvPr id="7" name="角丸四角形 11">
            <a:extLst>
              <a:ext uri="{FF2B5EF4-FFF2-40B4-BE49-F238E27FC236}">
                <a16:creationId xmlns:a16="http://schemas.microsoft.com/office/drawing/2014/main" id="{81B45C7A-563D-B302-C615-42372CD81CC9}"/>
              </a:ext>
            </a:extLst>
          </p:cNvPr>
          <p:cNvSpPr/>
          <p:nvPr/>
        </p:nvSpPr>
        <p:spPr>
          <a:xfrm>
            <a:off x="252585" y="716536"/>
            <a:ext cx="9400835" cy="504003"/>
          </a:xfrm>
          <a:prstGeom prst="roundRect">
            <a:avLst>
              <a:gd name="adj" fmla="val 7247"/>
            </a:avLst>
          </a:prstGeom>
          <a:solidFill>
            <a:srgbClr val="E76363"/>
          </a:solidFill>
          <a:ln w="12700" cap="flat" cmpd="sng" algn="ctr">
            <a:noFill/>
            <a:prstDash val="solid"/>
            <a:miter lim="800000"/>
          </a:ln>
          <a:effectLst/>
        </p:spPr>
        <p:txBody>
          <a:bodyPr rtlCol="0" anchor="ctr">
            <a:scene3d>
              <a:camera prst="orthographicFront"/>
              <a:lightRig rig="threePt" dir="t"/>
            </a:scene3d>
            <a:sp3d>
              <a:bevelT w="0"/>
            </a:sp3d>
          </a:bodyPr>
          <a:lstStyle/>
          <a:p>
            <a:r>
              <a:rPr lang="ja-JP" altLang="en-US" sz="2400">
                <a:latin typeface="BIZ UDPゴシック" panose="020B0400000000000000" pitchFamily="50" charset="-128"/>
                <a:ea typeface="BIZ UDPゴシック" panose="020B0400000000000000" pitchFamily="50" charset="-128"/>
              </a:rPr>
              <a:t>　</a:t>
            </a:r>
            <a:r>
              <a:rPr lang="en-US" altLang="ja-JP" sz="2400" b="1">
                <a:solidFill>
                  <a:schemeClr val="bg1"/>
                </a:solidFill>
                <a:latin typeface="BIZ UDPゴシック" panose="020B0400000000000000" pitchFamily="50" charset="-128"/>
                <a:ea typeface="BIZ UDPゴシック" panose="020B0400000000000000" pitchFamily="50" charset="-128"/>
              </a:rPr>
              <a:t>0</a:t>
            </a:r>
            <a:r>
              <a:rPr lang="ja-JP" altLang="en-US" sz="2400" b="1">
                <a:solidFill>
                  <a:schemeClr val="bg1"/>
                </a:solidFill>
                <a:latin typeface="BIZ UDPゴシック" panose="020B0400000000000000" pitchFamily="50" charset="-128"/>
                <a:ea typeface="BIZ UDPゴシック" panose="020B0400000000000000" pitchFamily="50" charset="-128"/>
              </a:rPr>
              <a:t>４　</a:t>
            </a:r>
            <a:r>
              <a:rPr lang="en-US" altLang="ja-JP" sz="2400" b="1">
                <a:solidFill>
                  <a:schemeClr val="bg1"/>
                </a:solidFill>
                <a:latin typeface="BIZ UDPゴシック" panose="020B0400000000000000" pitchFamily="50" charset="-128"/>
                <a:ea typeface="BIZ UDPゴシック" panose="020B0400000000000000" pitchFamily="50" charset="-128"/>
              </a:rPr>
              <a:t>AI</a:t>
            </a:r>
            <a:r>
              <a:rPr lang="ja-JP" altLang="en-US" sz="2400" b="1">
                <a:solidFill>
                  <a:schemeClr val="bg1"/>
                </a:solidFill>
                <a:latin typeface="BIZ UDPゴシック" panose="020B0400000000000000" pitchFamily="50" charset="-128"/>
                <a:ea typeface="BIZ UDPゴシック" panose="020B0400000000000000" pitchFamily="50" charset="-128"/>
              </a:rPr>
              <a:t>学習（シュミレーション）</a:t>
            </a:r>
            <a:endParaRPr lang="en-US" altLang="ja-JP" sz="2400" b="1">
              <a:solidFill>
                <a:schemeClr val="bg1"/>
              </a:solidFill>
              <a:effectLst>
                <a:glow>
                  <a:schemeClr val="tx1"/>
                </a:glow>
              </a:effectLst>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F9C240AB-8C18-3DDE-FE11-39D1B2BF6897}"/>
              </a:ext>
            </a:extLst>
          </p:cNvPr>
          <p:cNvSpPr txBox="1"/>
          <p:nvPr/>
        </p:nvSpPr>
        <p:spPr>
          <a:xfrm>
            <a:off x="252578" y="3106467"/>
            <a:ext cx="9400834" cy="2123658"/>
          </a:xfrm>
          <a:prstGeom prst="rect">
            <a:avLst/>
          </a:prstGeom>
          <a:noFill/>
        </p:spPr>
        <p:txBody>
          <a:bodyPr wrap="square" rtlCol="0">
            <a:spAutoFit/>
          </a:bodyPr>
          <a:lstStyle/>
          <a:p>
            <a:r>
              <a:rPr lang="ja-JP" altLang="en-US" b="1">
                <a:solidFill>
                  <a:srgbClr val="E76363"/>
                </a:solidFill>
                <a:latin typeface="BIZ UDPゴシック" panose="020B0400000000000000" pitchFamily="50" charset="-128"/>
                <a:ea typeface="BIZ UDPゴシック" panose="020B0400000000000000" pitchFamily="50" charset="-128"/>
              </a:rPr>
              <a:t>（２）シュミレーションの実施方法</a:t>
            </a:r>
            <a:endParaRPr lang="en-US" altLang="ja-JP" b="1">
              <a:solidFill>
                <a:srgbClr val="E76363"/>
              </a:solidFill>
              <a:latin typeface="BIZ UDPゴシック" panose="020B0400000000000000" pitchFamily="50" charset="-128"/>
              <a:ea typeface="BIZ UDPゴシック" panose="020B0400000000000000" pitchFamily="50" charset="-128"/>
            </a:endParaRPr>
          </a:p>
          <a:p>
            <a:r>
              <a:rPr lang="ja-JP" altLang="en-US" sz="1600">
                <a:latin typeface="BIZ UDPゴシック" panose="020B0400000000000000" pitchFamily="50" charset="-128"/>
                <a:ea typeface="BIZ UDPゴシック" panose="020B0400000000000000" pitchFamily="50" charset="-128"/>
              </a:rPr>
              <a:t>　　</a:t>
            </a:r>
            <a:r>
              <a:rPr lang="ja-JP" altLang="en-US" sz="1400">
                <a:solidFill>
                  <a:srgbClr val="E76363"/>
                </a:solidFill>
                <a:latin typeface="BIZ UDPゴシック" panose="020B0400000000000000" pitchFamily="50" charset="-128"/>
                <a:ea typeface="BIZ UDPゴシック" panose="020B0400000000000000" pitchFamily="50" charset="-128"/>
              </a:rPr>
              <a:t>①対象品目の絞り込み</a:t>
            </a:r>
            <a:endParaRPr lang="en-US" altLang="ja-JP" sz="1400">
              <a:solidFill>
                <a:srgbClr val="E76363"/>
              </a:solidFill>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商品ごとにＡＩモデルの構築が必要となるため、担当者の負担や費用を考慮し商品は絞ってシミュレーションを行う。</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a:t>
            </a:r>
            <a:r>
              <a:rPr lang="en-US" altLang="ja-JP" sz="1400">
                <a:latin typeface="BIZ UDPゴシック" panose="020B0400000000000000" pitchFamily="50" charset="-128"/>
                <a:ea typeface="BIZ UDPゴシック" panose="020B0400000000000000" pitchFamily="50" charset="-128"/>
              </a:rPr>
              <a:t>※</a:t>
            </a:r>
            <a:r>
              <a:rPr lang="ja-JP" altLang="en-US" sz="1400">
                <a:latin typeface="BIZ UDPゴシック" panose="020B0400000000000000" pitchFamily="50" charset="-128"/>
                <a:ea typeface="BIZ UDPゴシック" panose="020B0400000000000000" pitchFamily="50" charset="-128"/>
              </a:rPr>
              <a:t>一方で、商品が異なるとＡＩの予測精度も異なることがある点は留意すべきである。</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a:t>
            </a:r>
            <a:r>
              <a:rPr lang="ja-JP" altLang="en-US" sz="1400">
                <a:solidFill>
                  <a:srgbClr val="E76363"/>
                </a:solidFill>
                <a:latin typeface="BIZ UDPゴシック" panose="020B0400000000000000" pitchFamily="50" charset="-128"/>
                <a:ea typeface="BIZ UDPゴシック" panose="020B0400000000000000" pitchFamily="50" charset="-128"/>
              </a:rPr>
              <a:t>②実証期間の設定</a:t>
            </a:r>
            <a:endParaRPr lang="en-US" altLang="ja-JP" sz="1400">
              <a:solidFill>
                <a:srgbClr val="E76363"/>
              </a:solidFill>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担当者の負担や費用を考慮し、実証期間を予め設定することが望ましい。</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例：氷菓・・・出荷量が多く気象の影響を受けやすい６月から９月</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a:t>
            </a:r>
            <a:r>
              <a:rPr lang="ja-JP" altLang="en-US" sz="1400">
                <a:solidFill>
                  <a:srgbClr val="E76363"/>
                </a:solidFill>
                <a:latin typeface="BIZ UDPゴシック" panose="020B0400000000000000" pitchFamily="50" charset="-128"/>
                <a:ea typeface="BIZ UDPゴシック" panose="020B0400000000000000" pitchFamily="50" charset="-128"/>
              </a:rPr>
              <a:t>➂同条件での比較</a:t>
            </a:r>
            <a:endParaRPr lang="en-US" altLang="ja-JP" sz="1400">
              <a:solidFill>
                <a:srgbClr val="E76363"/>
              </a:solidFill>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できるだけ同条件で従来手法とＡＩ予測とを用いた場合とを比較する。</a:t>
            </a:r>
            <a:endParaRPr lang="en-US" altLang="ja-JP" sz="140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58E5F73-0E17-1B02-7668-2043947B9866}"/>
              </a:ext>
            </a:extLst>
          </p:cNvPr>
          <p:cNvSpPr txBox="1"/>
          <p:nvPr/>
        </p:nvSpPr>
        <p:spPr>
          <a:xfrm>
            <a:off x="252578" y="1382918"/>
            <a:ext cx="9400835" cy="1795363"/>
          </a:xfrm>
          <a:prstGeom prst="rect">
            <a:avLst/>
          </a:prstGeom>
          <a:noFill/>
        </p:spPr>
        <p:txBody>
          <a:bodyPr wrap="square" rtlCol="0">
            <a:spAutoFit/>
          </a:bodyPr>
          <a:lstStyle/>
          <a:p>
            <a:r>
              <a:rPr kumimoji="1" lang="ja-JP" altLang="en-US" b="1">
                <a:solidFill>
                  <a:srgbClr val="E76363"/>
                </a:solidFill>
                <a:latin typeface="BIZ UDPゴシック" panose="020B0400000000000000" pitchFamily="50" charset="-128"/>
                <a:ea typeface="BIZ UDPゴシック" panose="020B0400000000000000" pitchFamily="50" charset="-128"/>
              </a:rPr>
              <a:t>（１）シュミレーションの必要性</a:t>
            </a:r>
            <a:endParaRPr kumimoji="1" lang="en-US" altLang="ja-JP" b="1">
              <a:solidFill>
                <a:srgbClr val="E76363"/>
              </a:solidFill>
              <a:latin typeface="BIZ UDPゴシック" panose="020B0400000000000000" pitchFamily="50" charset="-128"/>
              <a:ea typeface="BIZ UDPゴシック" panose="020B0400000000000000" pitchFamily="50" charset="-128"/>
            </a:endParaRPr>
          </a:p>
          <a:p>
            <a:pPr>
              <a:lnSpc>
                <a:spcPts val="2200"/>
              </a:lnSpc>
            </a:pPr>
            <a:r>
              <a:rPr kumimoji="1" lang="ja-JP" altLang="en-US" sz="1400">
                <a:latin typeface="BIZ UDPゴシック" panose="020B0400000000000000" pitchFamily="50" charset="-128"/>
                <a:ea typeface="BIZ UDPゴシック" panose="020B0400000000000000" pitchFamily="50" charset="-128"/>
              </a:rPr>
              <a:t>　　</a:t>
            </a:r>
            <a:r>
              <a:rPr kumimoji="1" lang="ja-JP" altLang="en-US" sz="1600">
                <a:latin typeface="BIZ UDPゴシック" panose="020B0400000000000000" pitchFamily="50" charset="-128"/>
                <a:ea typeface="BIZ UDPゴシック" panose="020B0400000000000000" pitchFamily="50" charset="-128"/>
              </a:rPr>
              <a:t>以下の理由により、</a:t>
            </a:r>
            <a:r>
              <a:rPr lang="ja-JP" altLang="en-US" sz="1600">
                <a:latin typeface="BIZ UDPゴシック" panose="020B0400000000000000" pitchFamily="50" charset="-128"/>
                <a:ea typeface="BIZ UDPゴシック" panose="020B0400000000000000" pitchFamily="50" charset="-128"/>
              </a:rPr>
              <a:t>本格的にＡＩツールを導入する前に、過去のデータ等を用いたシミュレーションを行</a:t>
            </a:r>
            <a:endParaRPr lang="en-US" altLang="ja-JP" sz="1600">
              <a:latin typeface="BIZ UDPゴシック" panose="020B0400000000000000" pitchFamily="50" charset="-128"/>
              <a:ea typeface="BIZ UDPゴシック" panose="020B0400000000000000" pitchFamily="50" charset="-128"/>
            </a:endParaRPr>
          </a:p>
          <a:p>
            <a:pPr>
              <a:lnSpc>
                <a:spcPts val="2200"/>
              </a:lnSpc>
            </a:pPr>
            <a:r>
              <a:rPr lang="ja-JP" altLang="en-US" sz="1600">
                <a:latin typeface="BIZ UDPゴシック" panose="020B0400000000000000" pitchFamily="50" charset="-128"/>
                <a:ea typeface="BIZ UDPゴシック" panose="020B0400000000000000" pitchFamily="50" charset="-128"/>
              </a:rPr>
              <a:t>　うことが望ましい。</a:t>
            </a:r>
            <a:endParaRPr lang="en-US" altLang="ja-JP" sz="16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①精度改善や新たな課題の抽出、習熟を図れる。</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②ＡＩツールの操作性を確認出来る。</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➂改善の余地がない場合に、ツールの見直しやＡＩ以外の解決手段を改めて考えることができる。</a:t>
            </a:r>
            <a:endParaRPr lang="en-US" altLang="ja-JP" sz="1400">
              <a:latin typeface="BIZ UDPゴシック" panose="020B0400000000000000" pitchFamily="50" charset="-128"/>
              <a:ea typeface="BIZ UDPゴシック" panose="020B0400000000000000" pitchFamily="50" charset="-128"/>
            </a:endParaRPr>
          </a:p>
          <a:p>
            <a:r>
              <a:rPr lang="ja-JP" altLang="en-US" sz="1400">
                <a:latin typeface="BIZ UDPゴシック" panose="020B0400000000000000" pitchFamily="50" charset="-128"/>
                <a:ea typeface="BIZ UDPゴシック" panose="020B0400000000000000" pitchFamily="50" charset="-128"/>
              </a:rPr>
              <a:t>　　　④➂の場合、実証期間中の費用のみに留め負担を軽減することができる。</a:t>
            </a:r>
            <a:endParaRPr kumimoji="1" lang="ja-JP" altLang="en-US" sz="1400">
              <a:latin typeface="BIZ UDPゴシック" panose="020B0400000000000000" pitchFamily="50" charset="-128"/>
              <a:ea typeface="BIZ UDPゴシック" panose="020B0400000000000000" pitchFamily="50" charset="-128"/>
            </a:endParaRPr>
          </a:p>
        </p:txBody>
      </p:sp>
      <p:pic>
        <p:nvPicPr>
          <p:cNvPr id="8" name="グラフィックス 7" descr="アイスキャンディ 単色塗りつぶし">
            <a:extLst>
              <a:ext uri="{FF2B5EF4-FFF2-40B4-BE49-F238E27FC236}">
                <a16:creationId xmlns:a16="http://schemas.microsoft.com/office/drawing/2014/main" id="{CE6A09C6-3811-08FB-7C41-4DC2CD676DF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13616" y="5217103"/>
            <a:ext cx="784328" cy="784328"/>
          </a:xfrm>
          <a:prstGeom prst="rect">
            <a:avLst/>
          </a:prstGeom>
        </p:spPr>
      </p:pic>
      <p:pic>
        <p:nvPicPr>
          <p:cNvPr id="11" name="グラフィックス 10" descr="アイス クリーム 単色塗りつぶし">
            <a:extLst>
              <a:ext uri="{FF2B5EF4-FFF2-40B4-BE49-F238E27FC236}">
                <a16:creationId xmlns:a16="http://schemas.microsoft.com/office/drawing/2014/main" id="{74802C05-EAC5-E171-7887-1E390370668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7916" y="5623884"/>
            <a:ext cx="760305" cy="760305"/>
          </a:xfrm>
          <a:prstGeom prst="rect">
            <a:avLst/>
          </a:prstGeom>
        </p:spPr>
      </p:pic>
      <p:pic>
        <p:nvPicPr>
          <p:cNvPr id="14" name="グラフィックス 13" descr="ロリポップ 単色塗りつぶし">
            <a:extLst>
              <a:ext uri="{FF2B5EF4-FFF2-40B4-BE49-F238E27FC236}">
                <a16:creationId xmlns:a16="http://schemas.microsoft.com/office/drawing/2014/main" id="{01C52532-6D88-EC20-5030-D44147FACA9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020359" y="5578219"/>
            <a:ext cx="760305" cy="760305"/>
          </a:xfrm>
          <a:prstGeom prst="rect">
            <a:avLst/>
          </a:prstGeom>
        </p:spPr>
      </p:pic>
      <p:sp>
        <p:nvSpPr>
          <p:cNvPr id="20" name="テキスト ボックス 19">
            <a:extLst>
              <a:ext uri="{FF2B5EF4-FFF2-40B4-BE49-F238E27FC236}">
                <a16:creationId xmlns:a16="http://schemas.microsoft.com/office/drawing/2014/main" id="{CD0CADF0-ACAA-B6A5-C245-9B22BD54B646}"/>
              </a:ext>
            </a:extLst>
          </p:cNvPr>
          <p:cNvSpPr txBox="1"/>
          <p:nvPr/>
        </p:nvSpPr>
        <p:spPr>
          <a:xfrm rot="445910">
            <a:off x="1486809" y="5115663"/>
            <a:ext cx="1105270" cy="830997"/>
          </a:xfrm>
          <a:prstGeom prst="rect">
            <a:avLst/>
          </a:prstGeom>
          <a:noFill/>
        </p:spPr>
        <p:txBody>
          <a:bodyPr wrap="square" rtlCol="0">
            <a:spAutoFit/>
          </a:bodyPr>
          <a:lstStyle/>
          <a:p>
            <a:r>
              <a:rPr kumimoji="1" lang="ja-JP" altLang="en-US" sz="4800">
                <a:solidFill>
                  <a:srgbClr val="FF0000"/>
                </a:solidFill>
              </a:rPr>
              <a:t>✔</a:t>
            </a:r>
          </a:p>
        </p:txBody>
      </p:sp>
      <p:pic>
        <p:nvPicPr>
          <p:cNvPr id="22" name="グラフィックス 21" descr="月毎カレンダー 枠線">
            <a:extLst>
              <a:ext uri="{FF2B5EF4-FFF2-40B4-BE49-F238E27FC236}">
                <a16:creationId xmlns:a16="http://schemas.microsoft.com/office/drawing/2014/main" id="{DB7A25D6-9B56-3A82-7937-DBEB45D6760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909375" y="5050616"/>
            <a:ext cx="1451220" cy="1451220"/>
          </a:xfrm>
          <a:prstGeom prst="rect">
            <a:avLst/>
          </a:prstGeom>
        </p:spPr>
      </p:pic>
      <p:cxnSp>
        <p:nvCxnSpPr>
          <p:cNvPr id="24" name="直線矢印コネクタ 23">
            <a:extLst>
              <a:ext uri="{FF2B5EF4-FFF2-40B4-BE49-F238E27FC236}">
                <a16:creationId xmlns:a16="http://schemas.microsoft.com/office/drawing/2014/main" id="{22CE2668-C313-AF77-9DEF-8303E5344225}"/>
              </a:ext>
            </a:extLst>
          </p:cNvPr>
          <p:cNvCxnSpPr>
            <a:cxnSpLocks/>
          </p:cNvCxnSpPr>
          <p:nvPr/>
        </p:nvCxnSpPr>
        <p:spPr>
          <a:xfrm>
            <a:off x="4274344" y="5932676"/>
            <a:ext cx="58452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29753BCF-1400-CA59-3878-A1B2D831B6BF}"/>
              </a:ext>
            </a:extLst>
          </p:cNvPr>
          <p:cNvCxnSpPr>
            <a:cxnSpLocks/>
          </p:cNvCxnSpPr>
          <p:nvPr/>
        </p:nvCxnSpPr>
        <p:spPr>
          <a:xfrm>
            <a:off x="4571508" y="5776226"/>
            <a:ext cx="43197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30" name="グラフィックス 29" descr="棒グラフ (下降) 単色塗りつぶし">
            <a:extLst>
              <a:ext uri="{FF2B5EF4-FFF2-40B4-BE49-F238E27FC236}">
                <a16:creationId xmlns:a16="http://schemas.microsoft.com/office/drawing/2014/main" id="{FE6F79E0-BBA9-7D28-17D2-2B625CF0F0C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354376" y="4685385"/>
            <a:ext cx="914400" cy="914400"/>
          </a:xfrm>
          <a:prstGeom prst="rect">
            <a:avLst/>
          </a:prstGeom>
        </p:spPr>
      </p:pic>
      <p:pic>
        <p:nvPicPr>
          <p:cNvPr id="32" name="グラフィックス 31" descr="棒グラフ (下降) 枠線">
            <a:extLst>
              <a:ext uri="{FF2B5EF4-FFF2-40B4-BE49-F238E27FC236}">
                <a16:creationId xmlns:a16="http://schemas.microsoft.com/office/drawing/2014/main" id="{C3E4D0B4-5A86-86DC-DEA8-D14C5EED01B9}"/>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382155" y="5518853"/>
            <a:ext cx="914400" cy="914400"/>
          </a:xfrm>
          <a:prstGeom prst="rect">
            <a:avLst/>
          </a:prstGeom>
        </p:spPr>
      </p:pic>
      <p:pic>
        <p:nvPicPr>
          <p:cNvPr id="34" name="グラフィックス 33" descr="男性のプロフィール 単色塗りつぶし">
            <a:extLst>
              <a:ext uri="{FF2B5EF4-FFF2-40B4-BE49-F238E27FC236}">
                <a16:creationId xmlns:a16="http://schemas.microsoft.com/office/drawing/2014/main" id="{4796E41C-1B3E-3CF3-83A8-A8062B71CDF3}"/>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501751" y="4720098"/>
            <a:ext cx="914400" cy="914400"/>
          </a:xfrm>
          <a:prstGeom prst="rect">
            <a:avLst/>
          </a:prstGeom>
        </p:spPr>
      </p:pic>
      <p:pic>
        <p:nvPicPr>
          <p:cNvPr id="36" name="グラフィックス 35" descr="テレビ 枠線">
            <a:extLst>
              <a:ext uri="{FF2B5EF4-FFF2-40B4-BE49-F238E27FC236}">
                <a16:creationId xmlns:a16="http://schemas.microsoft.com/office/drawing/2014/main" id="{AB9D52C1-9F49-06C5-58A0-A114179E55B6}"/>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6540842" y="5520996"/>
            <a:ext cx="914400" cy="914400"/>
          </a:xfrm>
          <a:prstGeom prst="rect">
            <a:avLst/>
          </a:prstGeom>
        </p:spPr>
      </p:pic>
      <p:sp>
        <p:nvSpPr>
          <p:cNvPr id="37" name="テキスト ボックス 36">
            <a:extLst>
              <a:ext uri="{FF2B5EF4-FFF2-40B4-BE49-F238E27FC236}">
                <a16:creationId xmlns:a16="http://schemas.microsoft.com/office/drawing/2014/main" id="{951AF420-13C8-EA14-8CDA-27F678E83D5E}"/>
              </a:ext>
            </a:extLst>
          </p:cNvPr>
          <p:cNvSpPr txBox="1"/>
          <p:nvPr/>
        </p:nvSpPr>
        <p:spPr>
          <a:xfrm>
            <a:off x="6762932" y="5720458"/>
            <a:ext cx="671991" cy="369332"/>
          </a:xfrm>
          <a:prstGeom prst="rect">
            <a:avLst/>
          </a:prstGeom>
          <a:noFill/>
        </p:spPr>
        <p:txBody>
          <a:bodyPr wrap="square" rtlCol="0">
            <a:spAutoFit/>
          </a:bodyPr>
          <a:lstStyle/>
          <a:p>
            <a:r>
              <a:rPr kumimoji="1" lang="ja-JP" altLang="en-US">
                <a:solidFill>
                  <a:schemeClr val="accent1">
                    <a:lumMod val="60000"/>
                    <a:lumOff val="40000"/>
                  </a:schemeClr>
                </a:solidFill>
                <a:latin typeface="BIZ UDPゴシック" panose="020B0400000000000000" pitchFamily="50" charset="-128"/>
                <a:ea typeface="BIZ UDPゴシック" panose="020B0400000000000000" pitchFamily="50" charset="-128"/>
              </a:rPr>
              <a:t>ＡＩ</a:t>
            </a:r>
          </a:p>
        </p:txBody>
      </p:sp>
      <p:sp>
        <p:nvSpPr>
          <p:cNvPr id="38" name="矢印: 右 37">
            <a:extLst>
              <a:ext uri="{FF2B5EF4-FFF2-40B4-BE49-F238E27FC236}">
                <a16:creationId xmlns:a16="http://schemas.microsoft.com/office/drawing/2014/main" id="{7CC3FB2D-C591-2B1C-BF7C-2762D93DEFAB}"/>
              </a:ext>
            </a:extLst>
          </p:cNvPr>
          <p:cNvSpPr/>
          <p:nvPr/>
        </p:nvSpPr>
        <p:spPr>
          <a:xfrm>
            <a:off x="3091513" y="5636465"/>
            <a:ext cx="684899" cy="290651"/>
          </a:xfrm>
          <a:prstGeom prst="rightArrow">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矢印: 右 38">
            <a:extLst>
              <a:ext uri="{FF2B5EF4-FFF2-40B4-BE49-F238E27FC236}">
                <a16:creationId xmlns:a16="http://schemas.microsoft.com/office/drawing/2014/main" id="{66B8ED50-706E-6A32-F0B4-07489288AE60}"/>
              </a:ext>
            </a:extLst>
          </p:cNvPr>
          <p:cNvSpPr/>
          <p:nvPr/>
        </p:nvSpPr>
        <p:spPr>
          <a:xfrm>
            <a:off x="5466599" y="5676776"/>
            <a:ext cx="684899" cy="283456"/>
          </a:xfrm>
          <a:prstGeom prst="rightArrow">
            <a:avLst/>
          </a:prstGeom>
          <a:solidFill>
            <a:srgbClr val="E763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3" name="グラフィックス 42" descr="リサーチ 枠線">
            <a:extLst>
              <a:ext uri="{FF2B5EF4-FFF2-40B4-BE49-F238E27FC236}">
                <a16:creationId xmlns:a16="http://schemas.microsoft.com/office/drawing/2014/main" id="{CA10FB1B-05CE-4D63-892F-28A1AAA2A7E2}"/>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6990917" y="5040531"/>
            <a:ext cx="1059992" cy="1059992"/>
          </a:xfrm>
          <a:prstGeom prst="rect">
            <a:avLst/>
          </a:prstGeom>
        </p:spPr>
      </p:pic>
    </p:spTree>
    <p:extLst>
      <p:ext uri="{BB962C8B-B14F-4D97-AF65-F5344CB8AC3E}">
        <p14:creationId xmlns:p14="http://schemas.microsoft.com/office/powerpoint/2010/main" val="13762391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2982</Words>
  <Application>Microsoft Office PowerPoint</Application>
  <PresentationFormat>A4 210 x 297 mm</PresentationFormat>
  <Paragraphs>191</Paragraphs>
  <Slides>11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BIZ UDPゴシック</vt:lpstr>
      <vt:lpstr>Meiryo UI</vt:lpstr>
      <vt:lpstr>メイリオ</vt:lpstr>
      <vt:lpstr>游ゴシック</vt:lpstr>
      <vt:lpstr>Arial</vt:lpstr>
      <vt:lpstr>Calibri</vt:lpstr>
      <vt:lpstr>Calibri Light</vt:lpstr>
      <vt:lpstr>Office テーマ</vt:lpstr>
      <vt:lpstr>令和６(2024)年度 事業系食品ロス削減対策実証事業〔参考資料〕 　～AI需要予測システム構築の手引き～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令和６(2024)年度 事業系食品ロス削減対策実証事業〔参考資料〕</dc:title>
  <dc:creator>高久　唯一花</dc:creator>
  <cp:lastModifiedBy>高久　唯一花</cp:lastModifiedBy>
  <cp:revision>3</cp:revision>
  <cp:lastPrinted>2025-01-22T06:42:39Z</cp:lastPrinted>
  <dcterms:created xsi:type="dcterms:W3CDTF">2025-01-15T02:09:43Z</dcterms:created>
  <dcterms:modified xsi:type="dcterms:W3CDTF">2025-01-22T06:42:43Z</dcterms:modified>
</cp:coreProperties>
</file>