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19"/>
    <a:srgbClr val="D64004"/>
    <a:srgbClr val="FA4C06"/>
    <a:srgbClr val="E2C470"/>
    <a:srgbClr val="E4C878"/>
    <a:srgbClr val="EEDCA8"/>
    <a:srgbClr val="321704"/>
    <a:srgbClr val="E2E2E2"/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6210" autoAdjust="0"/>
  </p:normalViewPr>
  <p:slideViewPr>
    <p:cSldViewPr snapToGrid="0" showGuides="1">
      <p:cViewPr varScale="1">
        <p:scale>
          <a:sx n="76" d="100"/>
          <a:sy n="76" d="100"/>
        </p:scale>
        <p:origin x="3084" y="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971A56A-6D60-443E-91B3-83B68D1C0F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6" cy="498693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CABF72-A292-44AC-9B63-0899F1C5C0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40" y="3"/>
            <a:ext cx="2949786" cy="498693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r">
              <a:defRPr sz="1300"/>
            </a:lvl1pPr>
          </a:lstStyle>
          <a:p>
            <a:fld id="{0FE50226-0C9A-4763-BFDE-EFCC15F2F55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BC3AC8-FD6B-4FAA-A4F3-1AAEC3560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9"/>
            <a:ext cx="2949786" cy="498692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5E1B56-ECB3-4EBC-BB8F-47128C6AD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40" y="9440649"/>
            <a:ext cx="2949786" cy="498692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r">
              <a:defRPr sz="1300"/>
            </a:lvl1pPr>
          </a:lstStyle>
          <a:p>
            <a:fld id="{7D3320DE-C425-4186-AB04-F3860723C2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538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6" cy="498693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3"/>
            <a:ext cx="2949786" cy="498693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r">
              <a:defRPr sz="1300"/>
            </a:lvl1pPr>
          </a:lstStyle>
          <a:p>
            <a:fld id="{444E6CA0-BE00-4690-8333-C88912275FF0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4" tIns="45767" rIns="91534" bIns="4576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5"/>
          </a:xfrm>
          <a:prstGeom prst="rect">
            <a:avLst/>
          </a:prstGeom>
        </p:spPr>
        <p:txBody>
          <a:bodyPr vert="horz" lIns="91534" tIns="45767" rIns="91534" bIns="4576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786" cy="498692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6" cy="498692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r">
              <a:defRPr sz="1300"/>
            </a:lvl1pPr>
          </a:lstStyle>
          <a:p>
            <a:fld id="{8E9F01F0-08BC-4D6F-9F3F-5BBB23B4C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942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07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8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55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83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05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42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65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9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96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52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7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0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362A-7133-4944-A0C4-F44A4E72530F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6B64-3135-4D25-95B6-55C234493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3FE84C-A319-4C9D-A704-432A1687F961}"/>
              </a:ext>
            </a:extLst>
          </p:cNvPr>
          <p:cNvSpPr/>
          <p:nvPr/>
        </p:nvSpPr>
        <p:spPr>
          <a:xfrm>
            <a:off x="0" y="2394"/>
            <a:ext cx="6858000" cy="3859200"/>
          </a:xfrm>
          <a:prstGeom prst="rect">
            <a:avLst/>
          </a:prstGeom>
          <a:blipFill dpi="0" rotWithShape="1">
            <a:blip r:embed="rId3">
              <a:alphaModFix amt="9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13F8605-7F46-469A-BEC8-866127669584}"/>
              </a:ext>
            </a:extLst>
          </p:cNvPr>
          <p:cNvSpPr/>
          <p:nvPr/>
        </p:nvSpPr>
        <p:spPr>
          <a:xfrm>
            <a:off x="12700" y="294369"/>
            <a:ext cx="6858000" cy="14439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ja-JP" sz="800" b="1" cap="none" spc="0" dirty="0">
              <a:ln w="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ja-JP" altLang="en-US" sz="3800" b="1" cap="none" spc="0">
                <a:ln w="12700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令和５年度</a:t>
            </a:r>
            <a:endParaRPr lang="en-US" altLang="ja-JP" sz="3800" b="1" cap="none" spc="0" dirty="0">
              <a:ln w="12700"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500"/>
              </a:spcBef>
            </a:pPr>
            <a:r>
              <a:rPr lang="ja-JP" altLang="en-US" sz="3800" b="1" cap="none" spc="0">
                <a:ln w="12700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とちぎ鳥獣被害対策フォーラム</a:t>
            </a:r>
            <a:endParaRPr lang="en-US" altLang="ja-JP" sz="3800" b="1" cap="none" spc="0" dirty="0">
              <a:ln w="12700"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7AFF3F-7826-4203-B6FA-80149B3035A9}"/>
              </a:ext>
            </a:extLst>
          </p:cNvPr>
          <p:cNvSpPr/>
          <p:nvPr/>
        </p:nvSpPr>
        <p:spPr>
          <a:xfrm>
            <a:off x="469900" y="9089790"/>
            <a:ext cx="6032501" cy="78483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r>
              <a:rPr lang="en-US" altLang="ja-JP" sz="1500" b="0" cap="none" spc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00" b="0" cap="none" spc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申込方法</a:t>
            </a:r>
            <a:r>
              <a:rPr lang="en-US" altLang="ja-JP" sz="1500" b="0" cap="none" spc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00" b="0" cap="none" spc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裏面の参加申込書</a:t>
            </a:r>
            <a:r>
              <a:rPr lang="ja-JP" altLang="en-US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によりメール及び</a:t>
            </a:r>
            <a:r>
              <a:rPr lang="en-US" altLang="ja-JP" sz="1500" b="0" cap="none" spc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FAX</a:t>
            </a:r>
            <a:r>
              <a:rPr lang="ja-JP" altLang="en-US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でお申し込みください</a:t>
            </a:r>
            <a:endParaRPr lang="en-US" altLang="ja-JP" sz="1500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宛　　　先</a:t>
            </a:r>
            <a:r>
              <a:rPr lang="en-US" altLang="ja-JP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宇都宮大学雑草管理教育研究センター　研修事務局</a:t>
            </a:r>
            <a:endParaRPr lang="en-US" altLang="ja-JP" sz="1500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申込締切</a:t>
            </a:r>
            <a:r>
              <a:rPr lang="en-US" altLang="ja-JP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500" b="1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令和６年１月２５日（木）</a:t>
            </a:r>
            <a:endParaRPr lang="en-US" altLang="ja-JP" sz="1500" b="1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08EA7E-664B-4370-BCA4-AD7ED8740937}"/>
              </a:ext>
            </a:extLst>
          </p:cNvPr>
          <p:cNvSpPr/>
          <p:nvPr/>
        </p:nvSpPr>
        <p:spPr>
          <a:xfrm>
            <a:off x="2493224" y="3391039"/>
            <a:ext cx="4314433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ja-JP" sz="800" b="1" cap="none" spc="0" dirty="0">
              <a:ln w="0"/>
              <a:solidFill>
                <a:schemeClr val="bg1"/>
              </a:solidFill>
            </a:endParaRPr>
          </a:p>
          <a:p>
            <a:pPr algn="r"/>
            <a:r>
              <a:rPr lang="ja-JP" altLang="en-US" sz="150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栃木県</a:t>
            </a:r>
            <a:r>
              <a:rPr lang="ja-JP" altLang="en-US" sz="150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・宇都宮</a:t>
            </a:r>
            <a:r>
              <a:rPr lang="ja-JP" altLang="en-US" sz="150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大学雑草管理教育研究センター</a:t>
            </a:r>
            <a:endParaRPr lang="ja-JP" altLang="en-US" sz="1500" dirty="0">
              <a:ln w="25400">
                <a:noFill/>
              </a:ln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F65E54-DCAE-4F8B-ACBE-9008F4751E3A}"/>
              </a:ext>
            </a:extLst>
          </p:cNvPr>
          <p:cNvSpPr/>
          <p:nvPr/>
        </p:nvSpPr>
        <p:spPr>
          <a:xfrm>
            <a:off x="87176" y="4310946"/>
            <a:ext cx="6710032" cy="1850891"/>
          </a:xfrm>
          <a:prstGeom prst="rect">
            <a:avLst/>
          </a:prstGeom>
          <a:solidFill>
            <a:srgbClr val="E2E2E2"/>
          </a:solidFill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cap="none" spc="0">
                <a:ln w="0"/>
                <a:solidFill>
                  <a:srgbClr val="321704"/>
                </a:solidFill>
                <a:latin typeface="+mn-ea"/>
              </a:rPr>
              <a:t>■</a:t>
            </a:r>
            <a:r>
              <a:rPr lang="ja-JP" altLang="en-US" sz="2000" b="1">
                <a:ln w="0"/>
                <a:solidFill>
                  <a:srgbClr val="321704"/>
                </a:solidFill>
                <a:latin typeface="+mn-ea"/>
              </a:rPr>
              <a:t>日 時：</a:t>
            </a:r>
            <a:r>
              <a:rPr lang="ja-JP" altLang="en-US" sz="2200" b="1">
                <a:ln w="0"/>
                <a:solidFill>
                  <a:srgbClr val="321704"/>
                </a:solidFill>
                <a:latin typeface="+mn-ea"/>
              </a:rPr>
              <a:t>令和６年２月１日（木）</a:t>
            </a:r>
            <a:endParaRPr lang="en-US" altLang="ja-JP" sz="2200" b="1" dirty="0">
              <a:ln w="0"/>
              <a:solidFill>
                <a:srgbClr val="321704"/>
              </a:solidFill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ja-JP" altLang="en-US" sz="2200" b="1" cap="none" spc="0" dirty="0">
                <a:ln w="0"/>
                <a:solidFill>
                  <a:srgbClr val="321704"/>
                </a:solidFill>
                <a:latin typeface="+mn-ea"/>
              </a:rPr>
              <a:t>　　　　</a:t>
            </a:r>
            <a:r>
              <a:rPr lang="ja-JP" altLang="en-US" sz="2200" b="1" cap="none" spc="0">
                <a:ln w="0"/>
                <a:solidFill>
                  <a:srgbClr val="321704"/>
                </a:solidFill>
                <a:latin typeface="+mn-ea"/>
              </a:rPr>
              <a:t> </a:t>
            </a:r>
            <a:r>
              <a:rPr lang="ja-JP" altLang="en-US" sz="2200" b="1">
                <a:ln w="0"/>
                <a:solidFill>
                  <a:srgbClr val="321704"/>
                </a:solidFill>
                <a:latin typeface="+mn-ea"/>
              </a:rPr>
              <a:t>  </a:t>
            </a:r>
            <a:r>
              <a:rPr lang="en-US" altLang="ja-JP" sz="2200" b="1">
                <a:ln w="0"/>
                <a:solidFill>
                  <a:srgbClr val="321704"/>
                </a:solidFill>
                <a:latin typeface="+mn-ea"/>
              </a:rPr>
              <a:t>13</a:t>
            </a:r>
            <a:r>
              <a:rPr lang="ja-JP" altLang="en-US" sz="2200" b="1" cap="none" spc="0">
                <a:ln w="0"/>
                <a:solidFill>
                  <a:srgbClr val="321704"/>
                </a:solidFill>
                <a:latin typeface="+mn-ea"/>
              </a:rPr>
              <a:t>：</a:t>
            </a:r>
            <a:r>
              <a:rPr lang="en-US" altLang="ja-JP" sz="2200" b="1" cap="none" spc="0">
                <a:ln w="0"/>
                <a:solidFill>
                  <a:srgbClr val="321704"/>
                </a:solidFill>
                <a:latin typeface="+mn-ea"/>
              </a:rPr>
              <a:t>00</a:t>
            </a:r>
            <a:r>
              <a:rPr lang="ja-JP" altLang="en-US" sz="2200" b="1">
                <a:ln w="0"/>
                <a:solidFill>
                  <a:srgbClr val="321704"/>
                </a:solidFill>
                <a:latin typeface="+mn-ea"/>
              </a:rPr>
              <a:t>～</a:t>
            </a:r>
            <a:r>
              <a:rPr lang="en-US" altLang="ja-JP" sz="2200" b="1" dirty="0">
                <a:ln w="0"/>
                <a:solidFill>
                  <a:srgbClr val="321704"/>
                </a:solidFill>
                <a:latin typeface="+mn-ea"/>
              </a:rPr>
              <a:t>16</a:t>
            </a:r>
            <a:r>
              <a:rPr lang="ja-JP" altLang="en-US" sz="2200" b="1" dirty="0">
                <a:ln w="0"/>
                <a:solidFill>
                  <a:srgbClr val="321704"/>
                </a:solidFill>
                <a:latin typeface="+mn-ea"/>
              </a:rPr>
              <a:t>：</a:t>
            </a:r>
            <a:r>
              <a:rPr lang="en-US" altLang="ja-JP" sz="2200" b="1">
                <a:ln w="0"/>
                <a:solidFill>
                  <a:srgbClr val="321704"/>
                </a:solidFill>
                <a:latin typeface="+mn-ea"/>
              </a:rPr>
              <a:t>00</a:t>
            </a:r>
            <a:r>
              <a:rPr lang="ja-JP" altLang="en-US" sz="2100" b="1">
                <a:ln w="0"/>
                <a:solidFill>
                  <a:srgbClr val="321704"/>
                </a:solidFill>
                <a:latin typeface="+mn-ea"/>
              </a:rPr>
              <a:t>（</a:t>
            </a:r>
            <a:r>
              <a:rPr lang="en-US" altLang="ja-JP" sz="2000" b="1">
                <a:ln w="0"/>
                <a:solidFill>
                  <a:srgbClr val="321704"/>
                </a:solidFill>
                <a:latin typeface="+mn-ea"/>
              </a:rPr>
              <a:t>12</a:t>
            </a:r>
            <a:r>
              <a:rPr lang="ja-JP" altLang="en-US" sz="2000" b="1">
                <a:ln w="0"/>
                <a:solidFill>
                  <a:srgbClr val="321704"/>
                </a:solidFill>
                <a:latin typeface="+mn-ea"/>
              </a:rPr>
              <a:t>：</a:t>
            </a:r>
            <a:r>
              <a:rPr lang="en-US" altLang="ja-JP" sz="2000" b="1">
                <a:ln w="0"/>
                <a:solidFill>
                  <a:srgbClr val="321704"/>
                </a:solidFill>
                <a:latin typeface="+mn-ea"/>
              </a:rPr>
              <a:t>30 </a:t>
            </a:r>
            <a:r>
              <a:rPr lang="ja-JP" altLang="en-US" sz="2000" b="1" dirty="0">
                <a:ln w="0"/>
                <a:solidFill>
                  <a:srgbClr val="321704"/>
                </a:solidFill>
                <a:latin typeface="+mn-ea"/>
              </a:rPr>
              <a:t>受付開始</a:t>
            </a:r>
            <a:r>
              <a:rPr lang="ja-JP" altLang="en-US" sz="2100" b="1" dirty="0">
                <a:ln w="0"/>
                <a:solidFill>
                  <a:srgbClr val="321704"/>
                </a:solidFill>
                <a:latin typeface="+mn-ea"/>
              </a:rPr>
              <a:t>）</a:t>
            </a:r>
            <a:endParaRPr lang="en-US" altLang="ja-JP" sz="2100" b="1" dirty="0">
              <a:ln w="0"/>
              <a:solidFill>
                <a:srgbClr val="321704"/>
              </a:solidFill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ja-JP" altLang="en-US" sz="2000" b="1">
                <a:ln w="0"/>
                <a:solidFill>
                  <a:srgbClr val="321704"/>
                </a:solidFill>
                <a:latin typeface="+mn-ea"/>
              </a:rPr>
              <a:t>■</a:t>
            </a:r>
            <a:r>
              <a:rPr lang="ja-JP" altLang="en-US" sz="2000" b="1" cap="none" spc="0">
                <a:ln w="0"/>
                <a:solidFill>
                  <a:srgbClr val="321704"/>
                </a:solidFill>
                <a:latin typeface="+mn-ea"/>
              </a:rPr>
              <a:t>会 場：</a:t>
            </a:r>
            <a:r>
              <a:rPr lang="ja-JP" altLang="en-US" sz="2150" b="1" cap="none" spc="-100">
                <a:ln w="0"/>
                <a:solidFill>
                  <a:srgbClr val="321704"/>
                </a:solidFill>
                <a:latin typeface="+mn-ea"/>
              </a:rPr>
              <a:t>宇都宮大学大学会館多目的ホール </a:t>
            </a:r>
            <a:r>
              <a:rPr lang="en-US" altLang="ja-JP" b="1" cap="none" spc="0">
                <a:ln w="0"/>
                <a:solidFill>
                  <a:srgbClr val="321704"/>
                </a:solidFill>
                <a:latin typeface="+mn-ea"/>
              </a:rPr>
              <a:t>(</a:t>
            </a:r>
            <a:r>
              <a:rPr lang="ja-JP" altLang="en-US" b="1" cap="none" spc="0">
                <a:ln w="0"/>
                <a:solidFill>
                  <a:srgbClr val="321704"/>
                </a:solidFill>
                <a:latin typeface="+mn-ea"/>
              </a:rPr>
              <a:t>裏面案内図</a:t>
            </a:r>
            <a:r>
              <a:rPr lang="en-US" altLang="ja-JP" b="1" cap="none" spc="0">
                <a:ln w="0"/>
                <a:solidFill>
                  <a:srgbClr val="321704"/>
                </a:solidFill>
                <a:latin typeface="+mn-ea"/>
              </a:rPr>
              <a:t>)</a:t>
            </a:r>
            <a:endParaRPr lang="en-US" altLang="ja-JP" b="1" cap="none" spc="0" dirty="0">
              <a:ln w="0"/>
              <a:solidFill>
                <a:srgbClr val="321704"/>
              </a:solidFill>
              <a:latin typeface="+mn-ea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</a:t>
            </a:r>
            <a:r>
              <a:rPr lang="ja-JP" altLang="en-US" sz="1600">
                <a:latin typeface="+mn-ea"/>
              </a:rPr>
              <a:t>　                  </a:t>
            </a:r>
            <a:r>
              <a:rPr lang="ja-JP" altLang="en-US" b="1">
                <a:solidFill>
                  <a:srgbClr val="321704"/>
                </a:solidFill>
                <a:latin typeface="+mn-ea"/>
              </a:rPr>
              <a:t>（</a:t>
            </a:r>
            <a:r>
              <a:rPr lang="ja-JP" altLang="en-US" b="1">
                <a:solidFill>
                  <a:srgbClr val="32170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〒</a:t>
            </a:r>
            <a:r>
              <a:rPr lang="en-US" altLang="ja-JP" b="1">
                <a:solidFill>
                  <a:srgbClr val="32170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321-8505 </a:t>
            </a:r>
            <a:r>
              <a:rPr lang="ja-JP" altLang="en-US" b="1">
                <a:solidFill>
                  <a:srgbClr val="32170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宇都宮</a:t>
            </a:r>
            <a:r>
              <a:rPr lang="zh-TW" altLang="en-US" b="1">
                <a:solidFill>
                  <a:srgbClr val="32170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市</a:t>
            </a:r>
            <a:r>
              <a:rPr lang="ja-JP" altLang="en-US" b="1">
                <a:solidFill>
                  <a:srgbClr val="32170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峰町３５０</a:t>
            </a:r>
            <a:r>
              <a:rPr lang="ja-JP" altLang="en-US" b="1">
                <a:ln w="0"/>
                <a:solidFill>
                  <a:srgbClr val="321704"/>
                </a:solidFill>
                <a:latin typeface="+mn-ea"/>
              </a:rPr>
              <a:t>）</a:t>
            </a:r>
            <a:endParaRPr lang="en-US" altLang="ja-JP" b="1" dirty="0">
              <a:ln w="0"/>
              <a:solidFill>
                <a:srgbClr val="321704"/>
              </a:solidFill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ja-JP" altLang="en-US" sz="2000" b="1">
                <a:ln w="0"/>
                <a:solidFill>
                  <a:srgbClr val="321704"/>
                </a:solidFill>
                <a:latin typeface="+mn-ea"/>
              </a:rPr>
              <a:t>■定 員：</a:t>
            </a:r>
            <a:r>
              <a:rPr lang="en-US" altLang="ja-JP" sz="2200" b="1">
                <a:ln w="0"/>
                <a:solidFill>
                  <a:srgbClr val="321704"/>
                </a:solidFill>
                <a:latin typeface="+mn-ea"/>
              </a:rPr>
              <a:t>100</a:t>
            </a:r>
            <a:r>
              <a:rPr lang="ja-JP" altLang="en-US" sz="2200" b="1" dirty="0">
                <a:ln w="0"/>
                <a:solidFill>
                  <a:srgbClr val="321704"/>
                </a:solidFill>
                <a:latin typeface="+mn-ea"/>
              </a:rPr>
              <a:t>名程度（</a:t>
            </a:r>
            <a:r>
              <a:rPr lang="ja-JP" altLang="en-US" sz="2200" b="1">
                <a:ln w="0"/>
                <a:solidFill>
                  <a:srgbClr val="321704"/>
                </a:solidFill>
                <a:latin typeface="+mn-ea"/>
              </a:rPr>
              <a:t>先着順）</a:t>
            </a:r>
            <a:endParaRPr lang="en-US" altLang="ja-JP" sz="2200" b="1" dirty="0">
              <a:ln w="0"/>
              <a:solidFill>
                <a:srgbClr val="321704"/>
              </a:solidFill>
              <a:latin typeface="+mn-ea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7842AFB-C9E4-42F6-A449-94CD2EBBD041}"/>
              </a:ext>
            </a:extLst>
          </p:cNvPr>
          <p:cNvSpPr/>
          <p:nvPr/>
        </p:nvSpPr>
        <p:spPr>
          <a:xfrm>
            <a:off x="81156" y="6690257"/>
            <a:ext cx="6710032" cy="2046714"/>
          </a:xfrm>
          <a:prstGeom prst="rect">
            <a:avLst/>
          </a:prstGeom>
          <a:solidFill>
            <a:srgbClr val="E2E2E2"/>
          </a:solidFill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13:00</a:t>
            </a:r>
            <a:r>
              <a:rPr lang="ja-JP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開会</a:t>
            </a:r>
            <a:endParaRPr lang="en-US" altLang="ja-JP" sz="1600">
              <a:solidFill>
                <a:srgbClr val="32170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13:05</a:t>
            </a:r>
            <a:r>
              <a:rPr lang="ja-JP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獣害対策地域リーダー育成研修修了認定証授与式</a:t>
            </a:r>
            <a:endParaRPr lang="ja-JP" altLang="ja-JP" sz="1600" dirty="0">
              <a:solidFill>
                <a:srgbClr val="32170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13:10</a:t>
            </a:r>
            <a:r>
              <a:rPr lang="ja-JP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基調</a:t>
            </a:r>
            <a:r>
              <a:rPr lang="ja-JP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講演『</a:t>
            </a:r>
            <a:r>
              <a:rPr lang="ja-JP" altLang="en-US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市街地に出没したイノシシの対策</a:t>
            </a:r>
            <a:r>
              <a:rPr lang="ja-JP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lang="en-US" altLang="ja-JP" sz="1600" dirty="0">
              <a:solidFill>
                <a:srgbClr val="32170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</a:t>
            </a:r>
            <a:r>
              <a:rPr lang="ja-JP" altLang="en-US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小寺祐二</a:t>
            </a:r>
            <a:r>
              <a:rPr lang="ja-JP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氏（</a:t>
            </a:r>
            <a:r>
              <a:rPr lang="ja-JP" altLang="en-US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宇都宮大学雑草管理教育研究センター</a:t>
            </a:r>
            <a:r>
              <a:rPr lang="ja-JP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600">
              <a:solidFill>
                <a:srgbClr val="32170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市街地出没イノシシ対応ワークショップ</a:t>
            </a:r>
            <a:endParaRPr lang="en-US" altLang="ja-JP" sz="1600">
              <a:solidFill>
                <a:srgbClr val="32170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15:00</a:t>
            </a:r>
            <a:r>
              <a:rPr lang="ja-JP" altLang="en-US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市街地に出没したイノシシの対策実習</a:t>
            </a:r>
            <a:endParaRPr lang="en-US" altLang="ja-JP" sz="1600">
              <a:solidFill>
                <a:srgbClr val="32170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16:00</a:t>
            </a:r>
            <a:r>
              <a:rPr lang="ja-JP" altLang="en-US" sz="1600">
                <a:solidFill>
                  <a:srgbClr val="32170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閉会</a:t>
            </a:r>
            <a:endParaRPr lang="en-US" altLang="ja-JP" sz="1600" dirty="0">
              <a:solidFill>
                <a:srgbClr val="32170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1701C17-23FD-4A6E-BB69-11FD0AB536D4}"/>
              </a:ext>
            </a:extLst>
          </p:cNvPr>
          <p:cNvGrpSpPr/>
          <p:nvPr/>
        </p:nvGrpSpPr>
        <p:grpSpPr>
          <a:xfrm>
            <a:off x="5772744" y="3945581"/>
            <a:ext cx="987288" cy="467320"/>
            <a:chOff x="5756703" y="1774823"/>
            <a:chExt cx="987288" cy="467320"/>
          </a:xfrm>
          <a:solidFill>
            <a:srgbClr val="E4C878"/>
          </a:solidFill>
        </p:grpSpPr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3DFE2958-EA02-4FAD-A9BD-22DC6078E211}"/>
                </a:ext>
              </a:extLst>
            </p:cNvPr>
            <p:cNvSpPr/>
            <p:nvPr/>
          </p:nvSpPr>
          <p:spPr>
            <a:xfrm>
              <a:off x="5756703" y="1774823"/>
              <a:ext cx="987288" cy="4673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3CD0AE0-F5A2-4FEA-B0F1-705D04947409}"/>
                </a:ext>
              </a:extLst>
            </p:cNvPr>
            <p:cNvSpPr txBox="1"/>
            <p:nvPr/>
          </p:nvSpPr>
          <p:spPr>
            <a:xfrm>
              <a:off x="5812605" y="1856209"/>
              <a:ext cx="902811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>
                  <a:solidFill>
                    <a:schemeClr val="bg1"/>
                  </a:solidFill>
                  <a:latin typeface="+mn-ea"/>
                </a:rPr>
                <a:t>参加無料</a:t>
              </a:r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3CE8633-5DBF-4178-A9E8-C0DA651EEFCB}"/>
              </a:ext>
            </a:extLst>
          </p:cNvPr>
          <p:cNvSpPr/>
          <p:nvPr/>
        </p:nvSpPr>
        <p:spPr>
          <a:xfrm>
            <a:off x="31750" y="6308225"/>
            <a:ext cx="15182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1" cap="none" spc="0" dirty="0">
                <a:ln w="0"/>
                <a:solidFill>
                  <a:srgbClr val="E2C47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r>
              <a:rPr lang="ja-JP" altLang="en-US" b="1" cap="none" spc="0" dirty="0">
                <a:ln w="0"/>
                <a:solidFill>
                  <a:srgbClr val="E2C47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プログラム</a:t>
            </a:r>
            <a:r>
              <a:rPr lang="en-US" altLang="ja-JP" b="1" cap="none" spc="0" dirty="0">
                <a:ln w="0"/>
                <a:solidFill>
                  <a:srgbClr val="E2C47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</a:t>
            </a:r>
            <a:endParaRPr lang="ja-JP" altLang="en-US" b="1" cap="none" spc="0" dirty="0">
              <a:ln w="0"/>
              <a:solidFill>
                <a:srgbClr val="E2C47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49D610D-EFB0-4396-B599-27D569276FDB}"/>
              </a:ext>
            </a:extLst>
          </p:cNvPr>
          <p:cNvCxnSpPr/>
          <p:nvPr/>
        </p:nvCxnSpPr>
        <p:spPr>
          <a:xfrm>
            <a:off x="-5528" y="8989330"/>
            <a:ext cx="6863528" cy="0"/>
          </a:xfrm>
          <a:prstGeom prst="line">
            <a:avLst/>
          </a:prstGeom>
          <a:ln w="38100">
            <a:solidFill>
              <a:srgbClr val="E4C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5BABFBE-C1C1-49FC-B05B-57EEDFFA7E8F}"/>
              </a:ext>
            </a:extLst>
          </p:cNvPr>
          <p:cNvSpPr/>
          <p:nvPr/>
        </p:nvSpPr>
        <p:spPr>
          <a:xfrm>
            <a:off x="0" y="1716769"/>
            <a:ext cx="685800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500" b="1">
                <a:ln w="3175">
                  <a:solidFill>
                    <a:schemeClr val="bg1"/>
                  </a:solidFill>
                </a:ln>
                <a:solidFill>
                  <a:srgbClr val="D6400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＜市街地出没対応訓練＞</a:t>
            </a:r>
            <a:endParaRPr lang="en-US" altLang="ja-JP" sz="3500" b="1" cap="none" spc="0" dirty="0">
              <a:ln w="3175">
                <a:solidFill>
                  <a:schemeClr val="bg1"/>
                </a:solidFill>
              </a:ln>
              <a:solidFill>
                <a:srgbClr val="D64004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15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28614D-B3FE-4967-903E-43EF57210E51}"/>
              </a:ext>
            </a:extLst>
          </p:cNvPr>
          <p:cNvSpPr/>
          <p:nvPr/>
        </p:nvSpPr>
        <p:spPr>
          <a:xfrm>
            <a:off x="0" y="81490"/>
            <a:ext cx="6858000" cy="89255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ja-JP" altLang="en-US" sz="2000" b="1" cap="none" spc="0">
                <a:ln w="0"/>
                <a:solidFill>
                  <a:srgbClr val="321704"/>
                </a:solidFill>
              </a:rPr>
              <a:t>令和５年度とちぎ</a:t>
            </a:r>
            <a:r>
              <a:rPr lang="ja-JP" altLang="en-US" sz="2000" b="1" cap="none" spc="0" dirty="0">
                <a:ln w="0"/>
                <a:solidFill>
                  <a:srgbClr val="321704"/>
                </a:solidFill>
              </a:rPr>
              <a:t>鳥獣被害対策フォーラム</a:t>
            </a:r>
            <a:endParaRPr lang="en-US" altLang="ja-JP" sz="2000" b="1" cap="none" spc="0" dirty="0">
              <a:ln w="0"/>
              <a:solidFill>
                <a:srgbClr val="321704"/>
              </a:solidFill>
            </a:endParaRPr>
          </a:p>
          <a:p>
            <a:pPr algn="ctr"/>
            <a:r>
              <a:rPr lang="ja-JP" altLang="en-US" sz="3200" b="1" dirty="0">
                <a:ln w="0"/>
                <a:solidFill>
                  <a:srgbClr val="321704"/>
                </a:solidFill>
              </a:rPr>
              <a:t>参加申込書</a:t>
            </a:r>
            <a:endParaRPr lang="ja-JP" altLang="en-US" sz="3200" b="1" cap="none" spc="0" dirty="0">
              <a:ln w="0"/>
              <a:solidFill>
                <a:srgbClr val="321704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FCDA04E-1465-4860-AB09-F2E7E4AA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71829"/>
              </p:ext>
            </p:extLst>
          </p:nvPr>
        </p:nvGraphicFramePr>
        <p:xfrm>
          <a:off x="328498" y="2341590"/>
          <a:ext cx="6189524" cy="2032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049">
                  <a:extLst>
                    <a:ext uri="{9D8B030D-6E8A-4147-A177-3AD203B41FA5}">
                      <a16:colId xmlns:a16="http://schemas.microsoft.com/office/drawing/2014/main" val="1953488310"/>
                    </a:ext>
                  </a:extLst>
                </a:gridCol>
                <a:gridCol w="4229475">
                  <a:extLst>
                    <a:ext uri="{9D8B030D-6E8A-4147-A177-3AD203B41FA5}">
                      <a16:colId xmlns:a16="http://schemas.microsoft.com/office/drawing/2014/main" val="2875350289"/>
                    </a:ext>
                  </a:extLst>
                </a:gridCol>
              </a:tblGrid>
              <a:tr h="2317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100" dirty="0">
                          <a:solidFill>
                            <a:srgbClr val="321704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フリガナ</a:t>
                      </a:r>
                    </a:p>
                  </a:txBody>
                  <a:tcPr marL="90114" marR="90114" marT="45057" marB="45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solidFill>
                          <a:srgbClr val="321704"/>
                        </a:solidFill>
                      </a:endParaRPr>
                    </a:p>
                  </a:txBody>
                  <a:tcPr marL="92088" marR="92088" marT="46044" marB="4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038640"/>
                  </a:ext>
                </a:extLst>
              </a:tr>
              <a:tr h="3557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321704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氏名</a:t>
                      </a:r>
                    </a:p>
                  </a:txBody>
                  <a:tcPr marL="90114" marR="90114" marT="45057" marB="45057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E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321704"/>
                        </a:solidFill>
                      </a:endParaRPr>
                    </a:p>
                  </a:txBody>
                  <a:tcPr marL="92088" marR="92088" marT="46044" marB="46044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44041155"/>
                  </a:ext>
                </a:extLst>
              </a:tr>
              <a:tr h="3557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321704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所属</a:t>
                      </a:r>
                      <a:endParaRPr kumimoji="1" lang="en-US" altLang="ja-JP" sz="1400" dirty="0">
                        <a:solidFill>
                          <a:srgbClr val="321704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0114" marR="90114" marT="45057" marB="45057" anchor="ctr">
                    <a:solidFill>
                      <a:srgbClr val="EE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321704"/>
                        </a:solidFill>
                      </a:endParaRPr>
                    </a:p>
                  </a:txBody>
                  <a:tcPr marL="92088" marR="92088" marT="46044" marB="46044"/>
                </a:tc>
                <a:extLst>
                  <a:ext uri="{0D108BD9-81ED-4DB2-BD59-A6C34878D82A}">
                    <a16:rowId xmlns:a16="http://schemas.microsoft.com/office/drawing/2014/main" val="1874867428"/>
                  </a:ext>
                </a:extLst>
              </a:tr>
              <a:tr h="3557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321704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お住まいの市町名</a:t>
                      </a:r>
                    </a:p>
                  </a:txBody>
                  <a:tcPr marL="90114" marR="90114" marT="45057" marB="45057" anchor="ctr">
                    <a:solidFill>
                      <a:srgbClr val="EE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321704"/>
                        </a:solidFill>
                      </a:endParaRPr>
                    </a:p>
                  </a:txBody>
                  <a:tcPr marL="92088" marR="92088" marT="46044" marB="46044"/>
                </a:tc>
                <a:extLst>
                  <a:ext uri="{0D108BD9-81ED-4DB2-BD59-A6C34878D82A}">
                    <a16:rowId xmlns:a16="http://schemas.microsoft.com/office/drawing/2014/main" val="2976534345"/>
                  </a:ext>
                </a:extLst>
              </a:tr>
              <a:tr h="3557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321704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電話番号</a:t>
                      </a:r>
                    </a:p>
                  </a:txBody>
                  <a:tcPr marL="90114" marR="90114" marT="45057" marB="45057" anchor="ctr">
                    <a:solidFill>
                      <a:srgbClr val="EE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321704"/>
                        </a:solidFill>
                      </a:endParaRPr>
                    </a:p>
                  </a:txBody>
                  <a:tcPr marL="92088" marR="92088" marT="46044" marB="46044"/>
                </a:tc>
                <a:extLst>
                  <a:ext uri="{0D108BD9-81ED-4DB2-BD59-A6C34878D82A}">
                    <a16:rowId xmlns:a16="http://schemas.microsoft.com/office/drawing/2014/main" val="2247525197"/>
                  </a:ext>
                </a:extLst>
              </a:tr>
              <a:tr h="3557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321704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E-mail</a:t>
                      </a:r>
                      <a:endParaRPr kumimoji="1" lang="ja-JP" altLang="en-US" sz="1400" dirty="0">
                        <a:solidFill>
                          <a:srgbClr val="321704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0114" marR="90114" marT="45057" marB="45057" anchor="ctr">
                    <a:solidFill>
                      <a:srgbClr val="EE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321704"/>
                        </a:solidFill>
                      </a:endParaRPr>
                    </a:p>
                  </a:txBody>
                  <a:tcPr marL="92088" marR="92088" marT="46044" marB="46044"/>
                </a:tc>
                <a:extLst>
                  <a:ext uri="{0D108BD9-81ED-4DB2-BD59-A6C34878D82A}">
                    <a16:rowId xmlns:a16="http://schemas.microsoft.com/office/drawing/2014/main" val="1475882522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A96A0C-8503-4850-8460-1F8E49B2AA2B}"/>
              </a:ext>
            </a:extLst>
          </p:cNvPr>
          <p:cNvSpPr/>
          <p:nvPr/>
        </p:nvSpPr>
        <p:spPr>
          <a:xfrm>
            <a:off x="709683" y="8818296"/>
            <a:ext cx="60149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お問合せ</a:t>
            </a:r>
            <a:r>
              <a:rPr lang="en-US" altLang="ja-JP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〒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321-8505</a:t>
            </a: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宇都宮市峰町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350</a:t>
            </a:r>
            <a:endParaRPr lang="en-US" altLang="ja-JP" sz="1400" cap="none" spc="0" dirty="0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　　　　　　　　宇都宮大学雑草管理教育</a:t>
            </a:r>
            <a:r>
              <a:rPr lang="ja-JP" altLang="en-US" sz="1400" cap="none" spc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研究センター　研修事務局</a:t>
            </a:r>
            <a:endParaRPr lang="en-US" altLang="ja-JP" sz="1400" cap="none" spc="0" dirty="0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</a:t>
            </a:r>
            <a:r>
              <a:rPr lang="en-US" altLang="ja-JP" sz="140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TEL    </a:t>
            </a: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028-649-5154</a:t>
            </a:r>
          </a:p>
          <a:p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E-mail </a:t>
            </a:r>
            <a:r>
              <a:rPr lang="ja-JP" altLang="en-US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zasso@miya.jm.utsunomiya-u.ac.jp</a:t>
            </a:r>
            <a:endParaRPr lang="en-US" altLang="ja-JP" sz="1400" dirty="0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962C7C-6C33-48AC-8669-4BD12551E95F}"/>
              </a:ext>
            </a:extLst>
          </p:cNvPr>
          <p:cNvSpPr/>
          <p:nvPr/>
        </p:nvSpPr>
        <p:spPr>
          <a:xfrm>
            <a:off x="265551" y="1188000"/>
            <a:ext cx="5065465" cy="8669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500"/>
              </a:spcBef>
            </a:pP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■宛先：</a:t>
            </a:r>
            <a:r>
              <a:rPr lang="ja-JP" altLang="en-US" sz="1400" cap="none" spc="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宇都宮大学 雑草管理教育</a:t>
            </a:r>
            <a:r>
              <a:rPr lang="ja-JP" altLang="en-US" sz="1400" cap="none" spc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研究センター　研修事務局</a:t>
            </a:r>
            <a:endParaRPr lang="en-US" altLang="ja-JP" sz="1400" cap="none" spc="0" dirty="0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400"/>
              </a:spcBef>
            </a:pP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FAX</a:t>
            </a: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028-649-5155</a:t>
            </a:r>
            <a:endParaRPr lang="en-US" altLang="ja-JP" sz="1400" cap="none" spc="0" dirty="0">
              <a:ln w="0"/>
              <a:solidFill>
                <a:srgbClr val="32170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400"/>
              </a:spcBef>
            </a:pP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E-mail</a:t>
            </a:r>
            <a:r>
              <a:rPr lang="ja-JP" altLang="en-US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400" dirty="0">
                <a:ln w="0"/>
                <a:solidFill>
                  <a:srgbClr val="32170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zasso@miya.jm.utsunomiya-u.ac.jp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1882988-0B5C-4A94-84B0-9502042792E9}"/>
              </a:ext>
            </a:extLst>
          </p:cNvPr>
          <p:cNvSpPr/>
          <p:nvPr/>
        </p:nvSpPr>
        <p:spPr>
          <a:xfrm>
            <a:off x="4467919" y="1949406"/>
            <a:ext cx="21499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0" cap="none" spc="0">
                <a:ln w="0"/>
                <a:solidFill>
                  <a:srgbClr val="391A0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令和</a:t>
            </a:r>
            <a:r>
              <a:rPr lang="ja-JP" altLang="en-US" sz="1400" b="0" cap="none" spc="0" dirty="0">
                <a:ln w="0"/>
                <a:solidFill>
                  <a:srgbClr val="391A0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年　　　月　　　日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911104" y="4620398"/>
            <a:ext cx="1887180" cy="41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321704"/>
                </a:solidFill>
              </a:rPr>
              <a:t>【</a:t>
            </a:r>
            <a:r>
              <a:rPr kumimoji="1" lang="ja-JP" altLang="en-US">
                <a:solidFill>
                  <a:srgbClr val="321704"/>
                </a:solidFill>
              </a:rPr>
              <a:t>会場ご案内</a:t>
            </a:r>
            <a:r>
              <a:rPr kumimoji="1" lang="en-US" altLang="ja-JP">
                <a:solidFill>
                  <a:srgbClr val="321704"/>
                </a:solidFill>
              </a:rPr>
              <a:t>】</a:t>
            </a:r>
            <a:endParaRPr kumimoji="1" lang="ja-JP" altLang="en-US" dirty="0">
              <a:solidFill>
                <a:srgbClr val="321704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8498" y="7454782"/>
            <a:ext cx="261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321704"/>
                </a:solidFill>
              </a:rPr>
              <a:t>　お車でお越しの方は一般駐車場をご利用ください。</a:t>
            </a:r>
            <a:endParaRPr kumimoji="1" lang="en-US" altLang="ja-JP" sz="1200">
              <a:solidFill>
                <a:srgbClr val="321704"/>
              </a:solidFill>
            </a:endParaRPr>
          </a:p>
          <a:p>
            <a:r>
              <a:rPr kumimoji="1" lang="ja-JP" altLang="en-US" sz="1200">
                <a:solidFill>
                  <a:srgbClr val="321704"/>
                </a:solidFill>
              </a:rPr>
              <a:t>　駐車台数に限りがございますので、公共交通機関のご利用にご協力をお願いいたします。</a:t>
            </a:r>
            <a:endParaRPr kumimoji="1" lang="ja-JP" altLang="en-US" sz="1200" dirty="0">
              <a:solidFill>
                <a:srgbClr val="321704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2668498-9426-43C6-B2E5-3C908B7FF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76" y="4550922"/>
            <a:ext cx="3187608" cy="3961741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81E481F-4BFB-42A4-95D2-F882EBEA1927}"/>
              </a:ext>
            </a:extLst>
          </p:cNvPr>
          <p:cNvGrpSpPr/>
          <p:nvPr/>
        </p:nvGrpSpPr>
        <p:grpSpPr>
          <a:xfrm>
            <a:off x="4403602" y="6364445"/>
            <a:ext cx="1291974" cy="371199"/>
            <a:chOff x="4670302" y="6187759"/>
            <a:chExt cx="1094751" cy="37119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2FCC7BB2-064C-40E2-B170-7133DE306444}"/>
                </a:ext>
              </a:extLst>
            </p:cNvPr>
            <p:cNvSpPr/>
            <p:nvPr/>
          </p:nvSpPr>
          <p:spPr>
            <a:xfrm>
              <a:off x="4670302" y="6359291"/>
              <a:ext cx="1094751" cy="19966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9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宇都宮大学大学会館</a:t>
              </a:r>
              <a:endParaRPr kumimoji="1" lang="en-US" altLang="ja-JP" sz="90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F2A4F73E-ABEA-4307-8B62-42DEA27697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550" y="6187759"/>
              <a:ext cx="225741" cy="213813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45C1B7-FEDD-4D4E-BD00-41C9775E94D5}"/>
              </a:ext>
            </a:extLst>
          </p:cNvPr>
          <p:cNvCxnSpPr/>
          <p:nvPr/>
        </p:nvCxnSpPr>
        <p:spPr>
          <a:xfrm>
            <a:off x="0" y="1043561"/>
            <a:ext cx="6863528" cy="0"/>
          </a:xfrm>
          <a:prstGeom prst="line">
            <a:avLst/>
          </a:prstGeom>
          <a:ln w="38100">
            <a:solidFill>
              <a:srgbClr val="E4C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0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368</Words>
  <PresentationFormat>A4 210 x 297 mm</PresentationFormat>
  <Paragraphs>43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HGPｺﾞｼｯｸE</vt:lpstr>
      <vt:lpstr>HGPｺﾞｼｯｸM</vt:lpstr>
      <vt:lpstr>ＭＳ ゴシック</vt:lpstr>
      <vt:lpstr>游ゴシック</vt:lpstr>
      <vt:lpstr>游ゴシック Light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2021-12-02T04:42:05Z</dcterms:created>
  <dcterms:modified xsi:type="dcterms:W3CDTF">2023-12-25T02:07:57Z</dcterms:modified>
</cp:coreProperties>
</file>