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handoutMasterIdLst>
    <p:handoutMasterId r:id="rId7"/>
  </p:handoutMasterIdLst>
  <p:sldIdLst>
    <p:sldId id="284" r:id="rId2"/>
    <p:sldId id="279" r:id="rId3"/>
    <p:sldId id="280" r:id="rId4"/>
    <p:sldId id="282" r:id="rId5"/>
  </p:sldIdLst>
  <p:sldSz cx="6858000" cy="9906000" type="A4"/>
  <p:notesSz cx="9939338" cy="6807200"/>
  <p:defaultTextStyle>
    <a:defPPr>
      <a:defRPr lang="ja-JP"/>
    </a:defPPr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50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2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6600"/>
    <a:srgbClr val="FF0909"/>
    <a:srgbClr val="000000"/>
    <a:srgbClr val="FFFFFF"/>
    <a:srgbClr val="FF3300"/>
    <a:srgbClr val="FFFF66"/>
    <a:srgbClr val="CC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3" autoAdjust="0"/>
    <p:restoredTop sz="94192" autoAdjust="0"/>
  </p:normalViewPr>
  <p:slideViewPr>
    <p:cSldViewPr>
      <p:cViewPr>
        <p:scale>
          <a:sx n="100" d="100"/>
          <a:sy n="100" d="100"/>
        </p:scale>
        <p:origin x="72" y="-270"/>
      </p:cViewPr>
      <p:guideLst>
        <p:guide orient="horz" pos="312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>
            <a:extLst>
              <a:ext uri="{FF2B5EF4-FFF2-40B4-BE49-F238E27FC236}">
                <a16:creationId xmlns:a16="http://schemas.microsoft.com/office/drawing/2014/main" id="{ABF86256-731A-5956-C100-8C6DF519C3D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6888" cy="341313"/>
          </a:xfrm>
          <a:prstGeom prst="rect">
            <a:avLst/>
          </a:prstGeom>
        </p:spPr>
        <p:txBody>
          <a:bodyPr vert="horz" lIns="91452" tIns="45725" rIns="91452" bIns="45725" rtlCol="0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>
            <a:extLst>
              <a:ext uri="{FF2B5EF4-FFF2-40B4-BE49-F238E27FC236}">
                <a16:creationId xmlns:a16="http://schemas.microsoft.com/office/drawing/2014/main" id="{F9F12DDA-AC25-ACD1-187B-C76CAE05229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5630863" y="0"/>
            <a:ext cx="4305300" cy="341313"/>
          </a:xfrm>
          <a:prstGeom prst="rect">
            <a:avLst/>
          </a:prstGeom>
        </p:spPr>
        <p:txBody>
          <a:bodyPr vert="horz" lIns="91452" tIns="45725" rIns="91452" bIns="45725" rtlCol="0"/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1161C3BB-BD6C-4294-9BCE-F5FB531913B8}" type="datetimeFigureOut">
              <a:rPr lang="ja-JP" altLang="en-US"/>
              <a:pPr>
                <a:defRPr/>
              </a:pPr>
              <a:t>2025/4/15</a:t>
            </a:fld>
            <a:endParaRPr lang="ja-JP" altLang="en-US"/>
          </a:p>
        </p:txBody>
      </p:sp>
      <p:sp>
        <p:nvSpPr>
          <p:cNvPr id="4" name="フッター プレースホルダ 3">
            <a:extLst>
              <a:ext uri="{FF2B5EF4-FFF2-40B4-BE49-F238E27FC236}">
                <a16:creationId xmlns:a16="http://schemas.microsoft.com/office/drawing/2014/main" id="{23DE270E-F901-18D6-4BEE-A224EA6FAB9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6465888"/>
            <a:ext cx="4306888" cy="339725"/>
          </a:xfrm>
          <a:prstGeom prst="rect">
            <a:avLst/>
          </a:prstGeom>
        </p:spPr>
        <p:txBody>
          <a:bodyPr vert="horz" lIns="91452" tIns="45725" rIns="91452" bIns="45725" rtlCol="0" anchor="b"/>
          <a:lstStyle>
            <a:lvl1pPr algn="l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5" name="スライド番号プレースホルダ 4">
            <a:extLst>
              <a:ext uri="{FF2B5EF4-FFF2-40B4-BE49-F238E27FC236}">
                <a16:creationId xmlns:a16="http://schemas.microsoft.com/office/drawing/2014/main" id="{365648E0-A1CA-4B40-F360-034D0C90A3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5630863" y="6465888"/>
            <a:ext cx="4305300" cy="339725"/>
          </a:xfrm>
          <a:prstGeom prst="rect">
            <a:avLst/>
          </a:prstGeom>
        </p:spPr>
        <p:txBody>
          <a:bodyPr vert="horz" wrap="square" lIns="91452" tIns="45725" rIns="91452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ABD6A47A-CE07-4DEE-A8C3-8E9EC2940E9C}" type="slidenum">
              <a:rPr lang="ja-JP" altLang="en-US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69C52902-DC85-6B55-C0CC-21D54549946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06888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2" tIns="45725" rIns="91452" bIns="45725" numCol="1" anchor="t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0A4FB0EA-CDB0-16CE-9BD7-D9C872D9F5E0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5630863" y="0"/>
            <a:ext cx="4305300" cy="341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2" tIns="45725" rIns="91452" bIns="45725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B7D5B331-769D-FDF7-5EBF-85176ED2196D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89400" y="511175"/>
            <a:ext cx="1763713" cy="25511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7C159FC8-FD32-D544-CA4C-44A937D94248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775" y="3235325"/>
            <a:ext cx="7951788" cy="306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2" tIns="45725" rIns="91452" bIns="457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noProof="0"/>
              <a:t>マスタ テキストの書式設定</a:t>
            </a:r>
          </a:p>
          <a:p>
            <a:pPr lvl="1"/>
            <a:r>
              <a:rPr lang="ja-JP" altLang="en-US" noProof="0"/>
              <a:t>第 </a:t>
            </a:r>
            <a:r>
              <a:rPr lang="en-US" altLang="ja-JP" noProof="0"/>
              <a:t>2 </a:t>
            </a:r>
            <a:r>
              <a:rPr lang="ja-JP" altLang="en-US" noProof="0"/>
              <a:t>レベル</a:t>
            </a:r>
          </a:p>
          <a:p>
            <a:pPr lvl="2"/>
            <a:r>
              <a:rPr lang="ja-JP" altLang="en-US" noProof="0"/>
              <a:t>第 </a:t>
            </a:r>
            <a:r>
              <a:rPr lang="en-US" altLang="ja-JP" noProof="0"/>
              <a:t>3 </a:t>
            </a:r>
            <a:r>
              <a:rPr lang="ja-JP" altLang="en-US" noProof="0"/>
              <a:t>レベル</a:t>
            </a:r>
          </a:p>
          <a:p>
            <a:pPr lvl="3"/>
            <a:r>
              <a:rPr lang="ja-JP" altLang="en-US" noProof="0"/>
              <a:t>第 </a:t>
            </a:r>
            <a:r>
              <a:rPr lang="en-US" altLang="ja-JP" noProof="0"/>
              <a:t>4 </a:t>
            </a:r>
            <a:r>
              <a:rPr lang="ja-JP" altLang="en-US" noProof="0"/>
              <a:t>レベル</a:t>
            </a:r>
          </a:p>
          <a:p>
            <a:pPr lvl="4"/>
            <a:r>
              <a:rPr lang="ja-JP" altLang="en-US" noProof="0"/>
              <a:t>第 </a:t>
            </a:r>
            <a:r>
              <a:rPr lang="en-US" altLang="ja-JP" noProof="0"/>
              <a:t>5 </a:t>
            </a:r>
            <a:r>
              <a:rPr lang="ja-JP" altLang="en-US" noProof="0"/>
              <a:t>レベル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9202175E-C797-DAE3-F5D4-DAAFE5E04D8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465888"/>
            <a:ext cx="4306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2" tIns="45725" rIns="91452" bIns="45725" numCol="1" anchor="b" anchorCtr="0" compatLnSpc="1">
            <a:prstTxWarp prst="textNoShape">
              <a:avLst/>
            </a:prstTxWarp>
          </a:bodyPr>
          <a:lstStyle>
            <a:lvl1pPr eaLnBrk="1" hangingPunct="1">
              <a:defRPr>
                <a:latin typeface="Arial" charset="0"/>
                <a:ea typeface="ＭＳ Ｐゴシック" pitchFamily="50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05989D37-EAC0-9CAF-DFA8-5B39795EC97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0863" y="6465888"/>
            <a:ext cx="4305300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52" tIns="45725" rIns="91452" bIns="45725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/>
            </a:lvl1pPr>
          </a:lstStyle>
          <a:p>
            <a:fld id="{2811F38A-AF38-4C23-8118-E87F82EE18E3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BC1C78EA-7467-C50E-B944-0980DD61D1D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59019841-FF97-6C48-0C8E-758C6C40866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z="700"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スライド イメージ プレースホルダー 1">
            <a:extLst>
              <a:ext uri="{FF2B5EF4-FFF2-40B4-BE49-F238E27FC236}">
                <a16:creationId xmlns:a16="http://schemas.microsoft.com/office/drawing/2014/main" id="{E6B4E7D0-C9BE-6527-BBE6-B26553605B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ノート プレースホルダー 2">
            <a:extLst>
              <a:ext uri="{FF2B5EF4-FFF2-40B4-BE49-F238E27FC236}">
                <a16:creationId xmlns:a16="http://schemas.microsoft.com/office/drawing/2014/main" id="{12E7E190-BE89-8449-E127-367E9CC49A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ja-JP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83D08477-D52E-4C0E-A095-864CB99A268F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A605EA3B-9C0F-641B-A982-ED7C038E30E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ja-JP" altLang="en-US" sz="700">
              <a:latin typeface="Arial" panose="020B0604020202020204" pitchFamily="34" charset="0"/>
              <a:ea typeface="HG丸ｺﾞｼｯｸM-PRO" panose="020F0600000000000000" pitchFamily="50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514350" y="3077283"/>
            <a:ext cx="5829300" cy="2123369"/>
          </a:xfrm>
        </p:spPr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028700" y="5613400"/>
            <a:ext cx="4800600" cy="253153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ja-JP" altLang="en-US"/>
              <a:t>マスタ サブタイトルの書式設定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9A02959-940C-E9E9-250D-54848DD3AC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E71B3B46-BFAA-6FA7-BE25-615AD5DEBE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5510C72-ABD6-8421-CAAF-F651022C68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9C0CF0-0510-4ACB-A9C2-F523FF80B195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403425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535EEF93-663F-1095-C7F6-707D94EEC7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9F0A3C8B-250D-2726-3A31-BF45DEC66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B6BE4E9D-9198-C7AE-E032-6EDCE6700D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8873C3-5CC1-4A71-A039-B4AAAC572A8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673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3729037" y="573264"/>
            <a:ext cx="1157288" cy="12208228"/>
          </a:xfrm>
        </p:spPr>
        <p:txBody>
          <a:bodyPr vert="eaVert"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257176" y="573264"/>
            <a:ext cx="3357563" cy="12208228"/>
          </a:xfrm>
        </p:spPr>
        <p:txBody>
          <a:bodyPr vert="eaVert"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1D6FEE1F-8472-2C23-26F6-18DD3928F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B53B7C71-3459-E95F-4C2A-96564915D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4C448730-BB80-C886-EE84-13AEB6F671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33D22-4A81-4343-90F6-14A08639DC6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6285424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31563521-21E2-7949-BEE4-AC706A817A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387B3654-0E4E-6CE2-558D-7EAC5E57F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D414F43D-2E7E-2E3A-C37A-7AED7AC4B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9D0495-E711-4E1A-BA04-9F64E01224C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79437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541735" y="6365524"/>
            <a:ext cx="5829300" cy="196744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541735" y="4198588"/>
            <a:ext cx="5829300" cy="21669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E48458F5-2EFA-6744-2AF7-B45AC920D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664B221E-BA70-F8BC-04B6-4ECF7EB6F8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715F2EF2-EF98-A3A6-6D49-D509B0810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D724E8-3EF4-45D9-AB94-32DFC8727BC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541810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57176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2628901" y="3338691"/>
            <a:ext cx="2257425" cy="944280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0019EAD8-C6B7-B707-AC92-27471A0B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C53FA092-7FE0-CAAB-DD6D-90A998CB19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D9FD9B4D-0E55-82B8-9578-C509EF6088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2692DB-1774-4B09-AA0D-0D2DD43DE28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166038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0" y="396699"/>
            <a:ext cx="6172200" cy="1651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342901" y="2217385"/>
            <a:ext cx="303014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342901" y="3141486"/>
            <a:ext cx="303014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3483770" y="2217385"/>
            <a:ext cx="3031331" cy="92410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3483770" y="3141486"/>
            <a:ext cx="3031331" cy="570741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日付プレースホルダ 3">
            <a:extLst>
              <a:ext uri="{FF2B5EF4-FFF2-40B4-BE49-F238E27FC236}">
                <a16:creationId xmlns:a16="http://schemas.microsoft.com/office/drawing/2014/main" id="{EF56E547-B17C-7356-904C-C029B50925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8" name="フッター プレースホルダ 4">
            <a:extLst>
              <a:ext uri="{FF2B5EF4-FFF2-40B4-BE49-F238E27FC236}">
                <a16:creationId xmlns:a16="http://schemas.microsoft.com/office/drawing/2014/main" id="{B657BAC9-F601-CC7D-EC52-999500D25D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9" name="スライド番号プレースホルダ 5">
            <a:extLst>
              <a:ext uri="{FF2B5EF4-FFF2-40B4-BE49-F238E27FC236}">
                <a16:creationId xmlns:a16="http://schemas.microsoft.com/office/drawing/2014/main" id="{86F82DD2-36FD-0462-041A-A11CAEEEE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21FD99C-1381-4537-8A32-51D9C5A307F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804793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日付プレースホルダ 3">
            <a:extLst>
              <a:ext uri="{FF2B5EF4-FFF2-40B4-BE49-F238E27FC236}">
                <a16:creationId xmlns:a16="http://schemas.microsoft.com/office/drawing/2014/main" id="{1EA0E47D-778C-5172-813F-40C82D69B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フッター プレースホルダ 4">
            <a:extLst>
              <a:ext uri="{FF2B5EF4-FFF2-40B4-BE49-F238E27FC236}">
                <a16:creationId xmlns:a16="http://schemas.microsoft.com/office/drawing/2014/main" id="{A2F68A1C-1A70-BECE-847E-07F246048F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スライド番号プレースホルダ 5">
            <a:extLst>
              <a:ext uri="{FF2B5EF4-FFF2-40B4-BE49-F238E27FC236}">
                <a16:creationId xmlns:a16="http://schemas.microsoft.com/office/drawing/2014/main" id="{C20CDAEA-3061-D488-1285-38371BD9CE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0B0303-F111-476B-8D7F-02E8677B313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5304544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 3">
            <a:extLst>
              <a:ext uri="{FF2B5EF4-FFF2-40B4-BE49-F238E27FC236}">
                <a16:creationId xmlns:a16="http://schemas.microsoft.com/office/drawing/2014/main" id="{4D5E9874-B972-4AAE-A489-E0AD6A663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3" name="フッター プレースホルダ 4">
            <a:extLst>
              <a:ext uri="{FF2B5EF4-FFF2-40B4-BE49-F238E27FC236}">
                <a16:creationId xmlns:a16="http://schemas.microsoft.com/office/drawing/2014/main" id="{BBDD6B18-5105-CC67-59BC-C9DFDF97F0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4" name="スライド番号プレースホルダ 5">
            <a:extLst>
              <a:ext uri="{FF2B5EF4-FFF2-40B4-BE49-F238E27FC236}">
                <a16:creationId xmlns:a16="http://schemas.microsoft.com/office/drawing/2014/main" id="{8BDC1AD6-F9DD-1DE1-F96F-4733D4001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49E18A-AEBD-4464-9F99-DACBA3E0A5D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14465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342901" y="394405"/>
            <a:ext cx="2256235" cy="167851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2681288" y="394408"/>
            <a:ext cx="3833813" cy="845449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342901" y="2072924"/>
            <a:ext cx="2256235" cy="677598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B6D283A9-3A28-D059-DCF5-56CA2BD519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2ED54464-E70E-5568-EDBC-47C5C34CC4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6A142B3A-80D0-3984-5873-0A435DB0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29709E-53B1-4958-B8C4-58876C4BB81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776328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344216" y="6934200"/>
            <a:ext cx="4114800" cy="818622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/>
              <a:t>マスタ タイトルの書式設定</a:t>
            </a:r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344216" y="885119"/>
            <a:ext cx="4114800" cy="59436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344216" y="7752822"/>
            <a:ext cx="4114800" cy="116257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/>
              <a:t>マスタ テキストの書式設定</a:t>
            </a:r>
          </a:p>
        </p:txBody>
      </p:sp>
      <p:sp>
        <p:nvSpPr>
          <p:cNvPr id="5" name="日付プレースホルダ 3">
            <a:extLst>
              <a:ext uri="{FF2B5EF4-FFF2-40B4-BE49-F238E27FC236}">
                <a16:creationId xmlns:a16="http://schemas.microsoft.com/office/drawing/2014/main" id="{6A06AFF1-157E-F135-2808-8889BE187F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フッター プレースホルダ 4">
            <a:extLst>
              <a:ext uri="{FF2B5EF4-FFF2-40B4-BE49-F238E27FC236}">
                <a16:creationId xmlns:a16="http://schemas.microsoft.com/office/drawing/2014/main" id="{F2C1EAB8-DB36-067F-7FEE-D9564988DD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7" name="スライド番号プレースホルダ 5">
            <a:extLst>
              <a:ext uri="{FF2B5EF4-FFF2-40B4-BE49-F238E27FC236}">
                <a16:creationId xmlns:a16="http://schemas.microsoft.com/office/drawing/2014/main" id="{7F861C6C-0A87-8D8D-FE9A-88C3048698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2EC6797-DD11-418F-98C5-9B6D46BE731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03298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EBF1DE"/>
            </a:gs>
            <a:gs pos="80000">
              <a:srgbClr val="D7E4BD"/>
            </a:gs>
            <a:gs pos="100000">
              <a:srgbClr val="C3D69B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タイトル プレースホルダ 1">
            <a:extLst>
              <a:ext uri="{FF2B5EF4-FFF2-40B4-BE49-F238E27FC236}">
                <a16:creationId xmlns:a16="http://schemas.microsoft.com/office/drawing/2014/main" id="{5CF8592E-4CEF-F1FE-620E-0A15CA70AD39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342900" y="396875"/>
            <a:ext cx="6172200" cy="165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タイトルの書式設定</a:t>
            </a:r>
          </a:p>
        </p:txBody>
      </p:sp>
      <p:sp>
        <p:nvSpPr>
          <p:cNvPr id="1027" name="テキスト プレースホルダ 2">
            <a:extLst>
              <a:ext uri="{FF2B5EF4-FFF2-40B4-BE49-F238E27FC236}">
                <a16:creationId xmlns:a16="http://schemas.microsoft.com/office/drawing/2014/main" id="{0E69A241-697F-5E27-2164-3AEAB92B8B4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342900" y="2311400"/>
            <a:ext cx="6172200" cy="653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日付プレースホルダ 3">
            <a:extLst>
              <a:ext uri="{FF2B5EF4-FFF2-40B4-BE49-F238E27FC236}">
                <a16:creationId xmlns:a16="http://schemas.microsoft.com/office/drawing/2014/main" id="{7F2C211C-9E69-BB91-4357-38BABED84B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2900" y="9182100"/>
            <a:ext cx="16002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5" name="フッター プレースホルダ 4">
            <a:extLst>
              <a:ext uri="{FF2B5EF4-FFF2-40B4-BE49-F238E27FC236}">
                <a16:creationId xmlns:a16="http://schemas.microsoft.com/office/drawing/2014/main" id="{7A0DB6FD-2B6E-184A-F62A-776C520327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343150" y="9182100"/>
            <a:ext cx="2171700" cy="5270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 altLang="ja-JP"/>
          </a:p>
        </p:txBody>
      </p:sp>
      <p:sp>
        <p:nvSpPr>
          <p:cNvPr id="6" name="スライド番号プレースホルダ 5">
            <a:extLst>
              <a:ext uri="{FF2B5EF4-FFF2-40B4-BE49-F238E27FC236}">
                <a16:creationId xmlns:a16="http://schemas.microsoft.com/office/drawing/2014/main" id="{6719DCA4-4FDF-95F8-9E5D-DA1B98A997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914900" y="9182100"/>
            <a:ext cx="1600200" cy="52705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>
                <a:solidFill>
                  <a:srgbClr val="898989"/>
                </a:solidFill>
              </a:defRPr>
            </a:lvl1pPr>
          </a:lstStyle>
          <a:p>
            <a:fld id="{68B42EB8-FC92-40DD-9105-20F5155F00E2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1"/>
          </a:solidFill>
          <a:latin typeface="Calibri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020A91AB-63A0-05D2-6827-39EF1C62551E}"/>
              </a:ext>
            </a:extLst>
          </p:cNvPr>
          <p:cNvSpPr/>
          <p:nvPr/>
        </p:nvSpPr>
        <p:spPr>
          <a:xfrm>
            <a:off x="95250" y="98425"/>
            <a:ext cx="6638925" cy="964882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7" name="角丸四角形 16">
            <a:extLst>
              <a:ext uri="{FF2B5EF4-FFF2-40B4-BE49-F238E27FC236}">
                <a16:creationId xmlns:a16="http://schemas.microsoft.com/office/drawing/2014/main" id="{D9C8F0A3-3CBA-1FCE-F883-E8D69B1FC7B5}"/>
              </a:ext>
            </a:extLst>
          </p:cNvPr>
          <p:cNvSpPr/>
          <p:nvPr/>
        </p:nvSpPr>
        <p:spPr>
          <a:xfrm>
            <a:off x="750888" y="280988"/>
            <a:ext cx="5302250" cy="5311775"/>
          </a:xfrm>
          <a:prstGeom prst="roundRect">
            <a:avLst>
              <a:gd name="adj" fmla="val 2798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25" name="ストライプ矢印 24">
            <a:extLst>
              <a:ext uri="{FF2B5EF4-FFF2-40B4-BE49-F238E27FC236}">
                <a16:creationId xmlns:a16="http://schemas.microsoft.com/office/drawing/2014/main" id="{F5058071-09EC-01F5-7076-9D188904E0FA}"/>
              </a:ext>
            </a:extLst>
          </p:cNvPr>
          <p:cNvSpPr/>
          <p:nvPr/>
        </p:nvSpPr>
        <p:spPr>
          <a:xfrm>
            <a:off x="692150" y="6175375"/>
            <a:ext cx="3241675" cy="523875"/>
          </a:xfrm>
          <a:prstGeom prst="stripedRightArrow">
            <a:avLst>
              <a:gd name="adj1" fmla="val 10000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0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まずは</a:t>
            </a: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応急措置！</a:t>
            </a:r>
          </a:p>
        </p:txBody>
      </p:sp>
      <p:sp>
        <p:nvSpPr>
          <p:cNvPr id="30" name="角丸四角形 29">
            <a:extLst>
              <a:ext uri="{FF2B5EF4-FFF2-40B4-BE49-F238E27FC236}">
                <a16:creationId xmlns:a16="http://schemas.microsoft.com/office/drawing/2014/main" id="{0BA1F5C7-E273-690F-1EFA-9BD543147C76}"/>
              </a:ext>
            </a:extLst>
          </p:cNvPr>
          <p:cNvSpPr/>
          <p:nvPr/>
        </p:nvSpPr>
        <p:spPr bwMode="auto">
          <a:xfrm>
            <a:off x="692150" y="7720013"/>
            <a:ext cx="7777163" cy="1103312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2800" u="sng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消防署・警察署、市町役場、</a:t>
            </a:r>
            <a:endParaRPr lang="en-US" altLang="ja-JP" sz="2800" u="sng" dirty="0">
              <a:solidFill>
                <a:srgbClr val="FF0000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800" u="sng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県</a:t>
            </a:r>
            <a:r>
              <a:rPr lang="ja-JP" altLang="en-US" sz="1800" u="sng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の</a:t>
            </a:r>
            <a:r>
              <a:rPr lang="ja-JP" altLang="en-US" sz="2800" u="sng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機関</a:t>
            </a:r>
            <a:r>
              <a:rPr lang="ja-JP" altLang="en-US" sz="2800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等へ御連絡ください。</a:t>
            </a:r>
          </a:p>
        </p:txBody>
      </p:sp>
      <p:sp>
        <p:nvSpPr>
          <p:cNvPr id="31" name="ストライプ矢印 30">
            <a:extLst>
              <a:ext uri="{FF2B5EF4-FFF2-40B4-BE49-F238E27FC236}">
                <a16:creationId xmlns:a16="http://schemas.microsoft.com/office/drawing/2014/main" id="{46828186-03D1-6ED6-B640-E72E6AE9D2AB}"/>
              </a:ext>
            </a:extLst>
          </p:cNvPr>
          <p:cNvSpPr/>
          <p:nvPr/>
        </p:nvSpPr>
        <p:spPr>
          <a:xfrm>
            <a:off x="692150" y="7380288"/>
            <a:ext cx="3241675" cy="525462"/>
          </a:xfrm>
          <a:prstGeom prst="stripedRightArrow">
            <a:avLst>
              <a:gd name="adj1" fmla="val 100000"/>
              <a:gd name="adj2" fmla="val 50000"/>
            </a:avLst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tIns="0" rIns="0" bIns="0" anchor="ctr"/>
          <a:lstStyle/>
          <a:p>
            <a:pPr algn="ctr">
              <a:defRPr/>
            </a:pPr>
            <a:r>
              <a:rPr lang="ja-JP" altLang="en-US" sz="2400" b="1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速やかな連絡を！</a:t>
            </a:r>
          </a:p>
        </p:txBody>
      </p:sp>
      <p:sp>
        <p:nvSpPr>
          <p:cNvPr id="32" name="角丸四角形 31">
            <a:extLst>
              <a:ext uri="{FF2B5EF4-FFF2-40B4-BE49-F238E27FC236}">
                <a16:creationId xmlns:a16="http://schemas.microsoft.com/office/drawing/2014/main" id="{DE2E0696-9F8A-4AFF-FBC0-FCDC844C63E3}"/>
              </a:ext>
            </a:extLst>
          </p:cNvPr>
          <p:cNvSpPr/>
          <p:nvPr/>
        </p:nvSpPr>
        <p:spPr bwMode="auto">
          <a:xfrm>
            <a:off x="692150" y="6319838"/>
            <a:ext cx="6049963" cy="884237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anchor="ctr"/>
          <a:lstStyle/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油が拡散しないよう</a:t>
            </a:r>
            <a:r>
              <a:rPr lang="ja-JP" altLang="en-US" sz="2800" u="sng" dirty="0">
                <a:solidFill>
                  <a:srgbClr val="FF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応急措置</a:t>
            </a: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を行ってください。</a:t>
            </a:r>
          </a:p>
        </p:txBody>
      </p:sp>
      <p:pic>
        <p:nvPicPr>
          <p:cNvPr id="4104" name="図 1">
            <a:extLst>
              <a:ext uri="{FF2B5EF4-FFF2-40B4-BE49-F238E27FC236}">
                <a16:creationId xmlns:a16="http://schemas.microsoft.com/office/drawing/2014/main" id="{B866F6BF-8E57-4D88-FC37-AA005DF9AF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360363"/>
            <a:ext cx="5338763" cy="5149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角丸四角形 8">
            <a:extLst>
              <a:ext uri="{FF2B5EF4-FFF2-40B4-BE49-F238E27FC236}">
                <a16:creationId xmlns:a16="http://schemas.microsoft.com/office/drawing/2014/main" id="{B3CA48D2-B0BC-C359-6F26-4942B5E5C45E}"/>
              </a:ext>
            </a:extLst>
          </p:cNvPr>
          <p:cNvSpPr/>
          <p:nvPr/>
        </p:nvSpPr>
        <p:spPr bwMode="auto">
          <a:xfrm>
            <a:off x="692150" y="5683250"/>
            <a:ext cx="3457575" cy="279400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事故を起こしたら　発見したら</a:t>
            </a:r>
            <a:endParaRPr lang="en-US" altLang="ja-JP" sz="18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角丸四角形 9">
            <a:extLst>
              <a:ext uri="{FF2B5EF4-FFF2-40B4-BE49-F238E27FC236}">
                <a16:creationId xmlns:a16="http://schemas.microsoft.com/office/drawing/2014/main" id="{C38E00FC-A9E9-6688-FAA3-DB907E88DE57}"/>
              </a:ext>
            </a:extLst>
          </p:cNvPr>
          <p:cNvSpPr/>
          <p:nvPr/>
        </p:nvSpPr>
        <p:spPr bwMode="auto">
          <a:xfrm>
            <a:off x="400050" y="8913813"/>
            <a:ext cx="6264275" cy="508000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en-US" altLang="ja-JP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油や薬品類の回収などの対策にかかった費用は、</a:t>
            </a:r>
            <a:r>
              <a:rPr lang="ja-JP" altLang="en-US" sz="1800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原因者の負担</a:t>
            </a: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です。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1B99E586-76AB-280F-7CC4-CF5F14CAD420}"/>
              </a:ext>
            </a:extLst>
          </p:cNvPr>
          <p:cNvSpPr/>
          <p:nvPr/>
        </p:nvSpPr>
        <p:spPr>
          <a:xfrm>
            <a:off x="95250" y="107950"/>
            <a:ext cx="6638925" cy="9648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6147" name="テキスト ボックス 16">
            <a:extLst>
              <a:ext uri="{FF2B5EF4-FFF2-40B4-BE49-F238E27FC236}">
                <a16:creationId xmlns:a16="http://schemas.microsoft.com/office/drawing/2014/main" id="{89F45764-9816-C5CD-0923-82940E046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36588" y="484188"/>
            <a:ext cx="62817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800" b="1"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主な原因は</a:t>
            </a:r>
            <a:endParaRPr lang="ja-JP" altLang="en-US" sz="4000" b="1"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6148" name="テキスト ボックス 16">
            <a:extLst>
              <a:ext uri="{FF2B5EF4-FFF2-40B4-BE49-F238E27FC236}">
                <a16:creationId xmlns:a16="http://schemas.microsoft.com/office/drawing/2014/main" id="{F8C0E602-A6B4-7CEF-F373-ACC6742774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0888" y="2135188"/>
            <a:ext cx="6350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「操作・管理ミス」によるものが最多です。</a:t>
            </a:r>
          </a:p>
        </p:txBody>
      </p:sp>
      <p:grpSp>
        <p:nvGrpSpPr>
          <p:cNvPr id="6149" name="グループ化 3">
            <a:extLst>
              <a:ext uri="{FF2B5EF4-FFF2-40B4-BE49-F238E27FC236}">
                <a16:creationId xmlns:a16="http://schemas.microsoft.com/office/drawing/2014/main" id="{38041A2E-CC6D-7D2B-EBBA-3DF24AFC751E}"/>
              </a:ext>
            </a:extLst>
          </p:cNvPr>
          <p:cNvGrpSpPr>
            <a:grpSpLocks/>
          </p:cNvGrpSpPr>
          <p:nvPr/>
        </p:nvGrpSpPr>
        <p:grpSpPr bwMode="auto">
          <a:xfrm>
            <a:off x="693738" y="833438"/>
            <a:ext cx="6611937" cy="1239837"/>
            <a:chOff x="694493" y="545398"/>
            <a:chExt cx="6610692" cy="1238991"/>
          </a:xfrm>
        </p:grpSpPr>
        <p:sp>
          <p:nvSpPr>
            <p:cNvPr id="32" name="テキスト ボックス 31">
              <a:extLst>
                <a:ext uri="{FF2B5EF4-FFF2-40B4-BE49-F238E27FC236}">
                  <a16:creationId xmlns:a16="http://schemas.microsoft.com/office/drawing/2014/main" id="{29BE4F24-E83F-82F5-19AD-F56CFF4EF482}"/>
                </a:ext>
              </a:extLst>
            </p:cNvPr>
            <p:cNvSpPr txBox="1"/>
            <p:nvPr/>
          </p:nvSpPr>
          <p:spPr>
            <a:xfrm rot="21389836">
              <a:off x="694493" y="545398"/>
              <a:ext cx="6610692" cy="1107996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ja-JP" altLang="en-US" sz="6600" b="1" dirty="0">
                  <a:ln w="28575">
                    <a:solidFill>
                      <a:schemeClr val="bg1"/>
                    </a:solidFill>
                  </a:ln>
                  <a:solidFill>
                    <a:srgbClr val="FF0000"/>
                  </a:solidFill>
                  <a:latin typeface="Wide Latin" panose="020A0A07050505020404" pitchFamily="18" charset="0"/>
                  <a:ea typeface="HG創英角ﾎﾟｯﾌﾟ体" panose="040B0A09000000000000" pitchFamily="49" charset="-128"/>
                </a:rPr>
                <a:t>油断・不注意！</a:t>
              </a:r>
              <a:endParaRPr lang="ja-JP" altLang="en-US" sz="6600" dirty="0">
                <a:ln w="28575">
                  <a:solidFill>
                    <a:schemeClr val="bg1"/>
                  </a:solidFill>
                </a:ln>
              </a:endParaRPr>
            </a:p>
          </p:txBody>
        </p:sp>
        <p:cxnSp>
          <p:nvCxnSpPr>
            <p:cNvPr id="42" name="直線コネクタ 41">
              <a:extLst>
                <a:ext uri="{FF2B5EF4-FFF2-40B4-BE49-F238E27FC236}">
                  <a16:creationId xmlns:a16="http://schemas.microsoft.com/office/drawing/2014/main" id="{FAFC97A5-A64D-FBFB-19CE-E7F9B658CEBD}"/>
                </a:ext>
              </a:extLst>
            </p:cNvPr>
            <p:cNvCxnSpPr/>
            <p:nvPr/>
          </p:nvCxnSpPr>
          <p:spPr>
            <a:xfrm flipV="1">
              <a:off x="745283" y="1416340"/>
              <a:ext cx="5566314" cy="3680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6150" name="テキスト ボックス 16">
            <a:extLst>
              <a:ext uri="{FF2B5EF4-FFF2-40B4-BE49-F238E27FC236}">
                <a16:creationId xmlns:a16="http://schemas.microsoft.com/office/drawing/2014/main" id="{12A4AB14-31D6-AF5D-A0EC-D67DFE0E2C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8050" y="7888288"/>
            <a:ext cx="53165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毎年</a:t>
            </a:r>
            <a:r>
              <a:rPr lang="en-US" altLang="ja-JP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50</a:t>
            </a:r>
            <a:r>
              <a:rPr lang="ja-JP" altLang="en-US" sz="24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件前後の油流出事故が発生！</a:t>
            </a:r>
            <a:endParaRPr lang="en-US" altLang="ja-JP" sz="24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grpSp>
        <p:nvGrpSpPr>
          <p:cNvPr id="6151" name="グループ化 4">
            <a:extLst>
              <a:ext uri="{FF2B5EF4-FFF2-40B4-BE49-F238E27FC236}">
                <a16:creationId xmlns:a16="http://schemas.microsoft.com/office/drawing/2014/main" id="{B82094B6-8E8A-C076-799A-3C0D29A4DDDB}"/>
              </a:ext>
            </a:extLst>
          </p:cNvPr>
          <p:cNvGrpSpPr>
            <a:grpSpLocks/>
          </p:cNvGrpSpPr>
          <p:nvPr/>
        </p:nvGrpSpPr>
        <p:grpSpPr bwMode="auto">
          <a:xfrm>
            <a:off x="538163" y="2573338"/>
            <a:ext cx="5794375" cy="2643187"/>
            <a:chOff x="538163" y="2648744"/>
            <a:chExt cx="5794375" cy="2644035"/>
          </a:xfrm>
        </p:grpSpPr>
        <p:sp>
          <p:nvSpPr>
            <p:cNvPr id="9" name="角丸四角形 8">
              <a:extLst>
                <a:ext uri="{FF2B5EF4-FFF2-40B4-BE49-F238E27FC236}">
                  <a16:creationId xmlns:a16="http://schemas.microsoft.com/office/drawing/2014/main" id="{BA022A59-57D6-BF2C-893A-227BB7F65EAD}"/>
                </a:ext>
              </a:extLst>
            </p:cNvPr>
            <p:cNvSpPr/>
            <p:nvPr/>
          </p:nvSpPr>
          <p:spPr>
            <a:xfrm>
              <a:off x="538163" y="2648744"/>
              <a:ext cx="5794375" cy="2644035"/>
            </a:xfrm>
            <a:prstGeom prst="roundRect">
              <a:avLst>
                <a:gd name="adj" fmla="val 7356"/>
              </a:avLst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  <p:sp>
          <p:nvSpPr>
            <p:cNvPr id="37" name="角丸四角形 36">
              <a:extLst>
                <a:ext uri="{FF2B5EF4-FFF2-40B4-BE49-F238E27FC236}">
                  <a16:creationId xmlns:a16="http://schemas.microsoft.com/office/drawing/2014/main" id="{4FA428B0-A9AF-E3D3-DBA8-F2B966C2DF51}"/>
                </a:ext>
              </a:extLst>
            </p:cNvPr>
            <p:cNvSpPr/>
            <p:nvPr/>
          </p:nvSpPr>
          <p:spPr>
            <a:xfrm>
              <a:off x="987425" y="2837717"/>
              <a:ext cx="1879600" cy="744777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40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人</a:t>
              </a:r>
              <a:r>
                <a:rPr lang="ja-JP" altLang="en-US" sz="2400" b="1" dirty="0">
                  <a:solidFill>
                    <a:schemeClr val="tx2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が原因</a:t>
              </a:r>
              <a:endParaRPr lang="ja-JP" altLang="en-US" b="1" dirty="0">
                <a:solidFill>
                  <a:schemeClr val="tx2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sp>
          <p:nvSpPr>
            <p:cNvPr id="6161" name="テキスト ボックス 16">
              <a:extLst>
                <a:ext uri="{FF2B5EF4-FFF2-40B4-BE49-F238E27FC236}">
                  <a16:creationId xmlns:a16="http://schemas.microsoft.com/office/drawing/2014/main" id="{37613CA6-ACC3-89A0-3033-D06C7687F65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712" y="3804641"/>
              <a:ext cx="3595687" cy="12007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○ バルブの締め忘れ</a:t>
              </a:r>
              <a:endParaRPr lang="en-US" altLang="ja-JP" sz="18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○ タンクへの過剰注油</a:t>
              </a:r>
              <a:endParaRPr lang="en-US" altLang="ja-JP" sz="18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○ 誤った取扱い</a:t>
              </a:r>
              <a:endParaRPr lang="en-US" altLang="ja-JP" sz="18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○ 油や薬品類の不適切な処分</a:t>
              </a:r>
              <a:endParaRPr lang="en-US" altLang="ja-JP" sz="180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  <p:pic>
          <p:nvPicPr>
            <p:cNvPr id="6162" name="Picture 21">
              <a:extLst>
                <a:ext uri="{FF2B5EF4-FFF2-40B4-BE49-F238E27FC236}">
                  <a16:creationId xmlns:a16="http://schemas.microsoft.com/office/drawing/2014/main" id="{8062068F-7B14-48D9-DE4A-303EA8F308C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9853" y="2741478"/>
              <a:ext cx="2403743" cy="23874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152" name="グループ化 5">
            <a:extLst>
              <a:ext uri="{FF2B5EF4-FFF2-40B4-BE49-F238E27FC236}">
                <a16:creationId xmlns:a16="http://schemas.microsoft.com/office/drawing/2014/main" id="{0E85E785-06D9-29D9-4FAE-F2ECE5D26474}"/>
              </a:ext>
            </a:extLst>
          </p:cNvPr>
          <p:cNvGrpSpPr>
            <a:grpSpLocks/>
          </p:cNvGrpSpPr>
          <p:nvPr/>
        </p:nvGrpSpPr>
        <p:grpSpPr bwMode="auto">
          <a:xfrm>
            <a:off x="550863" y="5308600"/>
            <a:ext cx="5794375" cy="2381250"/>
            <a:chOff x="550863" y="5528463"/>
            <a:chExt cx="5794375" cy="2380264"/>
          </a:xfrm>
        </p:grpSpPr>
        <p:grpSp>
          <p:nvGrpSpPr>
            <p:cNvPr id="6155" name="グループ化 1">
              <a:extLst>
                <a:ext uri="{FF2B5EF4-FFF2-40B4-BE49-F238E27FC236}">
                  <a16:creationId xmlns:a16="http://schemas.microsoft.com/office/drawing/2014/main" id="{D768B4AF-56A1-A35A-A429-66849B86CD2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0863" y="5528463"/>
              <a:ext cx="5794375" cy="2380264"/>
              <a:chOff x="550141" y="6284313"/>
              <a:chExt cx="5795818" cy="2379823"/>
            </a:xfrm>
          </p:grpSpPr>
          <p:sp>
            <p:nvSpPr>
              <p:cNvPr id="18" name="角丸四角形 17">
                <a:extLst>
                  <a:ext uri="{FF2B5EF4-FFF2-40B4-BE49-F238E27FC236}">
                    <a16:creationId xmlns:a16="http://schemas.microsoft.com/office/drawing/2014/main" id="{ACE223C1-52CB-5EB6-1061-B1141254A417}"/>
                  </a:ext>
                </a:extLst>
              </p:cNvPr>
              <p:cNvSpPr/>
              <p:nvPr/>
            </p:nvSpPr>
            <p:spPr>
              <a:xfrm>
                <a:off x="550141" y="6284313"/>
                <a:ext cx="5795818" cy="2379823"/>
              </a:xfrm>
              <a:prstGeom prst="roundRect">
                <a:avLst>
                  <a:gd name="adj" fmla="val 9076"/>
                </a:avLst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ja-JP" altLang="en-US" sz="1100"/>
              </a:p>
            </p:txBody>
          </p:sp>
          <p:sp>
            <p:nvSpPr>
              <p:cNvPr id="6158" name="テキスト ボックス 16">
                <a:extLst>
                  <a:ext uri="{FF2B5EF4-FFF2-40B4-BE49-F238E27FC236}">
                    <a16:creationId xmlns:a16="http://schemas.microsoft.com/office/drawing/2014/main" id="{76E6547A-6174-9CEB-27DF-E139DE135A3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36061" y="7317132"/>
                <a:ext cx="3595687" cy="120010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kumimoji="1"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kumimoji="1"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50" charset="-128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>
                    <a:solidFill>
                      <a:schemeClr val="bg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○ 配管やタンク等の</a:t>
                </a:r>
                <a:endParaRPr lang="en-US" altLang="ja-JP" sz="18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>
                    <a:solidFill>
                      <a:schemeClr val="bg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 破損・腐食</a:t>
                </a:r>
                <a:endParaRPr lang="en-US" altLang="ja-JP" sz="18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>
                    <a:solidFill>
                      <a:schemeClr val="bg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○ 機械類や貯油施設の　　</a:t>
                </a:r>
                <a:endParaRPr lang="en-US" altLang="ja-JP" sz="18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  <a:p>
                <a:pPr>
                  <a:spcBef>
                    <a:spcPct val="0"/>
                  </a:spcBef>
                  <a:buFontTx/>
                  <a:buNone/>
                </a:pPr>
                <a:r>
                  <a:rPr lang="ja-JP" altLang="en-US" sz="1800">
                    <a:solidFill>
                      <a:schemeClr val="bg1"/>
                    </a:solidFill>
                    <a:latin typeface="HG丸ｺﾞｼｯｸM-PRO" panose="020F0600000000000000" pitchFamily="50" charset="-128"/>
                    <a:ea typeface="HG丸ｺﾞｼｯｸM-PRO" panose="020F0600000000000000" pitchFamily="50" charset="-128"/>
                  </a:rPr>
                  <a:t>　 故障・不具合</a:t>
                </a:r>
                <a:endParaRPr lang="en-US" altLang="ja-JP" sz="1800">
                  <a:solidFill>
                    <a:schemeClr val="bg1"/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endParaRPr>
              </a:p>
            </p:txBody>
          </p:sp>
        </p:grpSp>
        <p:sp>
          <p:nvSpPr>
            <p:cNvPr id="19" name="角丸四角形 18">
              <a:extLst>
                <a:ext uri="{FF2B5EF4-FFF2-40B4-BE49-F238E27FC236}">
                  <a16:creationId xmlns:a16="http://schemas.microsoft.com/office/drawing/2014/main" id="{B8531C50-C24B-6A81-6C6C-34DEDF189025}"/>
                </a:ext>
              </a:extLst>
            </p:cNvPr>
            <p:cNvSpPr/>
            <p:nvPr/>
          </p:nvSpPr>
          <p:spPr>
            <a:xfrm>
              <a:off x="981075" y="5722058"/>
              <a:ext cx="1879600" cy="742642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ja-JP" altLang="en-US" sz="4000" b="1" dirty="0">
                  <a:solidFill>
                    <a:schemeClr val="accent6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物</a:t>
              </a:r>
              <a:r>
                <a:rPr lang="ja-JP" altLang="en-US" sz="2400" b="1" dirty="0">
                  <a:solidFill>
                    <a:schemeClr val="accent6">
                      <a:lumMod val="75000"/>
                    </a:schemeClr>
                  </a:solidFill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が原因</a:t>
              </a:r>
              <a:endParaRPr lang="ja-JP" altLang="en-US" b="1" dirty="0">
                <a:solidFill>
                  <a:schemeClr val="accent6">
                    <a:lumMod val="75000"/>
                  </a:scheme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endParaRPr>
            </a:p>
          </p:txBody>
        </p:sp>
      </p:grpSp>
      <p:sp>
        <p:nvSpPr>
          <p:cNvPr id="6153" name="テキスト ボックス 16">
            <a:extLst>
              <a:ext uri="{FF2B5EF4-FFF2-40B4-BE49-F238E27FC236}">
                <a16:creationId xmlns:a16="http://schemas.microsoft.com/office/drawing/2014/main" id="{B8FB2219-5170-C834-2AFA-5889EC2B1A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4850" y="8350250"/>
            <a:ext cx="5773738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油やタンク等の取扱いには十分お気をつけください</a:t>
            </a:r>
            <a:r>
              <a:rPr lang="ja-JP" altLang="en-US" sz="1800"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。</a:t>
            </a:r>
            <a:endParaRPr lang="en-US" altLang="ja-JP" sz="1800"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油が河川に流出すると、私たちの暮らしや生態系に</a:t>
            </a:r>
            <a:endParaRPr lang="en-US" altLang="ja-JP" sz="180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ja-JP" altLang="en-US" sz="18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悪影響を及ぼします。</a:t>
            </a:r>
          </a:p>
        </p:txBody>
      </p:sp>
      <p:pic>
        <p:nvPicPr>
          <p:cNvPr id="6154" name="Picture 6">
            <a:extLst>
              <a:ext uri="{FF2B5EF4-FFF2-40B4-BE49-F238E27FC236}">
                <a16:creationId xmlns:a16="http://schemas.microsoft.com/office/drawing/2014/main" id="{F55D4083-42EF-12B1-6AE8-EE1C4D3B65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002"/>
          <a:stretch>
            <a:fillRect/>
          </a:stretch>
        </p:blipFill>
        <p:spPr bwMode="auto">
          <a:xfrm>
            <a:off x="3744913" y="5673725"/>
            <a:ext cx="2343150" cy="174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正方形/長方形 26">
            <a:extLst>
              <a:ext uri="{FF2B5EF4-FFF2-40B4-BE49-F238E27FC236}">
                <a16:creationId xmlns:a16="http://schemas.microsoft.com/office/drawing/2014/main" id="{F42CCB8F-7C92-A3F1-96FF-ED40B2E3B616}"/>
              </a:ext>
            </a:extLst>
          </p:cNvPr>
          <p:cNvSpPr/>
          <p:nvPr/>
        </p:nvSpPr>
        <p:spPr>
          <a:xfrm>
            <a:off x="95250" y="107950"/>
            <a:ext cx="6638925" cy="9648825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4" name="角丸四角形 73">
            <a:extLst>
              <a:ext uri="{FF2B5EF4-FFF2-40B4-BE49-F238E27FC236}">
                <a16:creationId xmlns:a16="http://schemas.microsoft.com/office/drawing/2014/main" id="{84E146B0-E799-BEAF-9365-5669630E667E}"/>
              </a:ext>
            </a:extLst>
          </p:cNvPr>
          <p:cNvSpPr/>
          <p:nvPr/>
        </p:nvSpPr>
        <p:spPr>
          <a:xfrm>
            <a:off x="242888" y="2865438"/>
            <a:ext cx="6324600" cy="5205412"/>
          </a:xfrm>
          <a:prstGeom prst="roundRect">
            <a:avLst>
              <a:gd name="adj" fmla="val 6182"/>
            </a:avLst>
          </a:prstGeom>
          <a:solidFill>
            <a:schemeClr val="bg1"/>
          </a:solidFill>
          <a:ln w="254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7172" name="図 2">
            <a:extLst>
              <a:ext uri="{FF2B5EF4-FFF2-40B4-BE49-F238E27FC236}">
                <a16:creationId xmlns:a16="http://schemas.microsoft.com/office/drawing/2014/main" id="{DF7B10F2-01CB-7225-D345-89ACE637E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9063" y="503238"/>
            <a:ext cx="1641475" cy="164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173" name="グループ化 4">
            <a:extLst>
              <a:ext uri="{FF2B5EF4-FFF2-40B4-BE49-F238E27FC236}">
                <a16:creationId xmlns:a16="http://schemas.microsoft.com/office/drawing/2014/main" id="{0AC1EFDD-F2D0-ED26-420C-87898387525B}"/>
              </a:ext>
            </a:extLst>
          </p:cNvPr>
          <p:cNvGrpSpPr>
            <a:grpSpLocks/>
          </p:cNvGrpSpPr>
          <p:nvPr/>
        </p:nvGrpSpPr>
        <p:grpSpPr bwMode="auto">
          <a:xfrm>
            <a:off x="620713" y="6975475"/>
            <a:ext cx="5964237" cy="987425"/>
            <a:chOff x="764704" y="8004696"/>
            <a:chExt cx="5965292" cy="988045"/>
          </a:xfrm>
        </p:grpSpPr>
        <p:sp>
          <p:nvSpPr>
            <p:cNvPr id="6156" name="テキスト ボックス 16">
              <a:extLst>
                <a:ext uri="{FF2B5EF4-FFF2-40B4-BE49-F238E27FC236}">
                  <a16:creationId xmlns:a16="http://schemas.microsoft.com/office/drawing/2014/main" id="{76EA2372-D5B0-2F4D-3000-99E38643BB1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36712" y="8284596"/>
              <a:ext cx="5893284" cy="7081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  <a:defRPr/>
              </a:pPr>
              <a:r>
                <a:rPr lang="ja-JP" altLang="en-US" sz="2000" dirty="0">
                  <a:solidFill>
                    <a:srgbClr val="FF0000"/>
                  </a:solidFill>
                  <a:latin typeface="HGP創英角ﾎﾟｯﾌﾟ体" panose="040B0A00000000000000" pitchFamily="50" charset="-128"/>
                  <a:ea typeface="HGP創英角ﾎﾟｯﾌﾟ体" panose="040B0A00000000000000" pitchFamily="50" charset="-128"/>
                </a:rPr>
                <a:t>油を水で洗い流すこと、油処理剤・洗剤を使うことはやめてください！</a:t>
              </a:r>
              <a:endParaRPr lang="en-US" altLang="ja-JP" sz="2800" b="1" dirty="0">
                <a:ln>
                  <a:solidFill>
                    <a:schemeClr val="bg1"/>
                  </a:solidFill>
                </a:ln>
                <a:solidFill>
                  <a:srgbClr val="FF0000"/>
                </a:solidFill>
                <a:latin typeface="HGP創英角ﾎﾟｯﾌﾟ体" panose="040B0A00000000000000" pitchFamily="50" charset="-128"/>
                <a:ea typeface="HGP創英角ﾎﾟｯﾌﾟ体" panose="040B0A00000000000000" pitchFamily="50" charset="-128"/>
              </a:endParaRPr>
            </a:p>
          </p:txBody>
        </p:sp>
        <p:sp>
          <p:nvSpPr>
            <p:cNvPr id="7226" name="テキスト ボックス 16">
              <a:extLst>
                <a:ext uri="{FF2B5EF4-FFF2-40B4-BE49-F238E27FC236}">
                  <a16:creationId xmlns:a16="http://schemas.microsoft.com/office/drawing/2014/main" id="{ACF2F6DF-9D0E-6129-970F-D2947A1D62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64704" y="8004696"/>
              <a:ext cx="418232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800">
                  <a:latin typeface="HG創英角ﾎﾟｯﾌﾟ体" panose="040B0A09000000000000" pitchFamily="49" charset="-128"/>
                  <a:ea typeface="HG創英角ﾎﾟｯﾌﾟ体" panose="040B0A09000000000000" pitchFamily="49" charset="-128"/>
                </a:rPr>
                <a:t>◆注意◆</a:t>
              </a:r>
            </a:p>
          </p:txBody>
        </p:sp>
        <p:sp>
          <p:nvSpPr>
            <p:cNvPr id="7227" name="テキスト ボックス 16">
              <a:extLst>
                <a:ext uri="{FF2B5EF4-FFF2-40B4-BE49-F238E27FC236}">
                  <a16:creationId xmlns:a16="http://schemas.microsoft.com/office/drawing/2014/main" id="{D53DBFE0-F24C-3319-E32E-BFC9FE5096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81260" y="8627111"/>
              <a:ext cx="2532494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kumimoji="1"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kumimoji="1"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50" charset="-128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ja-JP" altLang="en-US" sz="1400">
                  <a:latin typeface="HG丸ｺﾞｼｯｸM-PRO" panose="020F0600000000000000" pitchFamily="50" charset="-128"/>
                  <a:ea typeface="HG丸ｺﾞｼｯｸM-PRO" panose="020F0600000000000000" pitchFamily="50" charset="-128"/>
                </a:rPr>
                <a:t>被害の拡大につながります。</a:t>
              </a:r>
            </a:p>
          </p:txBody>
        </p:sp>
      </p:grpSp>
      <p:sp>
        <p:nvSpPr>
          <p:cNvPr id="40" name="角丸四角形 39">
            <a:extLst>
              <a:ext uri="{FF2B5EF4-FFF2-40B4-BE49-F238E27FC236}">
                <a16:creationId xmlns:a16="http://schemas.microsoft.com/office/drawing/2014/main" id="{28FBF297-AADE-EF27-0E8E-3E67B8AF2587}"/>
              </a:ext>
            </a:extLst>
          </p:cNvPr>
          <p:cNvSpPr/>
          <p:nvPr/>
        </p:nvSpPr>
        <p:spPr bwMode="auto">
          <a:xfrm>
            <a:off x="1268413" y="8266113"/>
            <a:ext cx="5599112" cy="1103312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endParaRPr lang="en-US" altLang="ja-JP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>
              <a:defRPr/>
            </a:pPr>
            <a:r>
              <a:rPr lang="ja-JP" altLang="en-US" sz="2400" u="sng" dirty="0">
                <a:solidFill>
                  <a:schemeClr val="tx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消防署・警察署、市町の担当課、</a:t>
            </a:r>
            <a:endParaRPr lang="en-US" altLang="ja-JP" sz="2400" u="sng" dirty="0">
              <a:solidFill>
                <a:schemeClr val="tx2"/>
              </a:solidFill>
              <a:latin typeface="HGS創英角ｺﾞｼｯｸUB" panose="020B0900000000000000" pitchFamily="50" charset="-128"/>
              <a:ea typeface="HGS創英角ｺﾞｼｯｸUB" panose="020B0900000000000000" pitchFamily="50" charset="-128"/>
            </a:endParaRPr>
          </a:p>
          <a:p>
            <a:pPr>
              <a:defRPr/>
            </a:pPr>
            <a:r>
              <a:rPr lang="ja-JP" altLang="en-US" sz="2400" u="sng" dirty="0">
                <a:solidFill>
                  <a:schemeClr val="tx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県の機関</a:t>
            </a:r>
            <a:r>
              <a:rPr lang="ja-JP" altLang="en-US" sz="2400" dirty="0">
                <a:solidFill>
                  <a:schemeClr val="tx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 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等へ御連絡ください。</a:t>
            </a:r>
          </a:p>
        </p:txBody>
      </p:sp>
      <p:sp>
        <p:nvSpPr>
          <p:cNvPr id="44" name="角丸四角形 43">
            <a:extLst>
              <a:ext uri="{FF2B5EF4-FFF2-40B4-BE49-F238E27FC236}">
                <a16:creationId xmlns:a16="http://schemas.microsoft.com/office/drawing/2014/main" id="{9AA979EB-B3EC-A37F-31F7-4151E505D3A4}"/>
              </a:ext>
            </a:extLst>
          </p:cNvPr>
          <p:cNvSpPr/>
          <p:nvPr/>
        </p:nvSpPr>
        <p:spPr bwMode="auto">
          <a:xfrm>
            <a:off x="1268413" y="2117725"/>
            <a:ext cx="6234112" cy="577850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18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油が拡散しないよう</a:t>
            </a:r>
            <a:r>
              <a:rPr lang="ja-JP" altLang="en-US" sz="2400" u="sng" dirty="0">
                <a:solidFill>
                  <a:schemeClr val="tx2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応急措置</a:t>
            </a:r>
            <a:r>
              <a:rPr lang="ja-JP" altLang="en-US" sz="16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を行ってください。</a:t>
            </a:r>
          </a:p>
        </p:txBody>
      </p:sp>
      <p:grpSp>
        <p:nvGrpSpPr>
          <p:cNvPr id="7176" name="グループ化 75">
            <a:extLst>
              <a:ext uri="{FF2B5EF4-FFF2-40B4-BE49-F238E27FC236}">
                <a16:creationId xmlns:a16="http://schemas.microsoft.com/office/drawing/2014/main" id="{929B44EA-9017-35EB-A54E-FFD57C794485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709613" y="3708400"/>
            <a:ext cx="2074862" cy="1074738"/>
            <a:chOff x="818976" y="5464701"/>
            <a:chExt cx="2212213" cy="1144483"/>
          </a:xfrm>
        </p:grpSpPr>
        <p:pic>
          <p:nvPicPr>
            <p:cNvPr id="7220" name="Picture 74">
              <a:extLst>
                <a:ext uri="{FF2B5EF4-FFF2-40B4-BE49-F238E27FC236}">
                  <a16:creationId xmlns:a16="http://schemas.microsoft.com/office/drawing/2014/main" id="{C34790DD-0D90-CE27-8592-7EB06DCA5B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976" y="5585246"/>
              <a:ext cx="1385888" cy="10239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正方形/長方形 54">
              <a:extLst>
                <a:ext uri="{FF2B5EF4-FFF2-40B4-BE49-F238E27FC236}">
                  <a16:creationId xmlns:a16="http://schemas.microsoft.com/office/drawing/2014/main" id="{84209A48-80A6-5786-0B2F-A966CD6DB6D4}"/>
                </a:ext>
              </a:extLst>
            </p:cNvPr>
            <p:cNvSpPr/>
            <p:nvPr/>
          </p:nvSpPr>
          <p:spPr>
            <a:xfrm rot="-960000">
              <a:off x="2134117" y="5960024"/>
              <a:ext cx="502699" cy="505465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56" name="正方形/長方形 55">
              <a:extLst>
                <a:ext uri="{FF2B5EF4-FFF2-40B4-BE49-F238E27FC236}">
                  <a16:creationId xmlns:a16="http://schemas.microsoft.com/office/drawing/2014/main" id="{D0500EA6-09B5-A861-553A-DCD2D9E3A1AE}"/>
                </a:ext>
              </a:extLst>
            </p:cNvPr>
            <p:cNvSpPr/>
            <p:nvPr/>
          </p:nvSpPr>
          <p:spPr>
            <a:xfrm rot="-1320000">
              <a:off x="2085032" y="5889022"/>
              <a:ext cx="506084" cy="611968"/>
            </a:xfrm>
            <a:prstGeom prst="rect">
              <a:avLst/>
            </a:prstGeom>
            <a:blipFill>
              <a:blip r:embed="rId5" cstate="print"/>
              <a:tile tx="0" ty="0" sx="100000" sy="100000" flip="none" algn="tl"/>
            </a:blip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57" name="二等辺三角形 56">
              <a:extLst>
                <a:ext uri="{FF2B5EF4-FFF2-40B4-BE49-F238E27FC236}">
                  <a16:creationId xmlns:a16="http://schemas.microsoft.com/office/drawing/2014/main" id="{AEB6261D-7DFD-A3D5-9627-871F23E4E9A5}"/>
                </a:ext>
              </a:extLst>
            </p:cNvPr>
            <p:cNvSpPr>
              <a:spLocks noChangeAspect="1"/>
            </p:cNvSpPr>
            <p:nvPr/>
          </p:nvSpPr>
          <p:spPr>
            <a:xfrm rot="12841273">
              <a:off x="2658819" y="5464701"/>
              <a:ext cx="143871" cy="382058"/>
            </a:xfrm>
            <a:prstGeom prst="triangl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58" name="二等辺三角形 57">
              <a:extLst>
                <a:ext uri="{FF2B5EF4-FFF2-40B4-BE49-F238E27FC236}">
                  <a16:creationId xmlns:a16="http://schemas.microsoft.com/office/drawing/2014/main" id="{17CC9273-C47F-5A35-FCF2-36BF5400B358}"/>
                </a:ext>
              </a:extLst>
            </p:cNvPr>
            <p:cNvSpPr>
              <a:spLocks noChangeAspect="1"/>
            </p:cNvSpPr>
            <p:nvPr/>
          </p:nvSpPr>
          <p:spPr>
            <a:xfrm rot="14784165">
              <a:off x="2768926" y="5625069"/>
              <a:ext cx="145385" cy="379140"/>
            </a:xfrm>
            <a:prstGeom prst="triangle">
              <a:avLst/>
            </a:prstGeom>
            <a:solidFill>
              <a:srgbClr val="FFFF00"/>
            </a:solidFill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  <p:cxnSp>
        <p:nvCxnSpPr>
          <p:cNvPr id="9" name="直線コネクタ 8">
            <a:extLst>
              <a:ext uri="{FF2B5EF4-FFF2-40B4-BE49-F238E27FC236}">
                <a16:creationId xmlns:a16="http://schemas.microsoft.com/office/drawing/2014/main" id="{15AA7CA3-8484-EE95-403E-2E319E25F96B}"/>
              </a:ext>
            </a:extLst>
          </p:cNvPr>
          <p:cNvCxnSpPr/>
          <p:nvPr/>
        </p:nvCxnSpPr>
        <p:spPr>
          <a:xfrm>
            <a:off x="3348038" y="3051175"/>
            <a:ext cx="0" cy="3729038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8" name="図 54">
            <a:extLst>
              <a:ext uri="{FF2B5EF4-FFF2-40B4-BE49-F238E27FC236}">
                <a16:creationId xmlns:a16="http://schemas.microsoft.com/office/drawing/2014/main" id="{2CFABC79-1B82-7F03-AA7C-DB96EE608C9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8" y="3008313"/>
            <a:ext cx="349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図 54">
            <a:extLst>
              <a:ext uri="{FF2B5EF4-FFF2-40B4-BE49-F238E27FC236}">
                <a16:creationId xmlns:a16="http://schemas.microsoft.com/office/drawing/2014/main" id="{96D75D9A-E457-34BB-AD65-5A3DAFD342C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3008313"/>
            <a:ext cx="349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" name="角丸四角形 66">
            <a:extLst>
              <a:ext uri="{FF2B5EF4-FFF2-40B4-BE49-F238E27FC236}">
                <a16:creationId xmlns:a16="http://schemas.microsoft.com/office/drawing/2014/main" id="{12231AC2-52DD-96E3-6601-7F2488EF11D8}"/>
              </a:ext>
            </a:extLst>
          </p:cNvPr>
          <p:cNvSpPr/>
          <p:nvPr/>
        </p:nvSpPr>
        <p:spPr bwMode="auto">
          <a:xfrm>
            <a:off x="823913" y="2720975"/>
            <a:ext cx="1724025" cy="677863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回収する</a:t>
            </a:r>
            <a:endParaRPr lang="ja-JP" altLang="en-US" sz="1800" dirty="0">
              <a:solidFill>
                <a:srgbClr val="FF0000"/>
              </a:solidFill>
              <a:latin typeface="HGS創英角ﾎﾟｯﾌﾟ体" panose="040B0A00000000000000" pitchFamily="50" charset="-128"/>
              <a:ea typeface="HGS創英角ﾎﾟｯﾌﾟ体" panose="040B0A00000000000000" pitchFamily="50" charset="-128"/>
            </a:endParaRPr>
          </a:p>
        </p:txBody>
      </p:sp>
      <p:sp>
        <p:nvSpPr>
          <p:cNvPr id="68" name="角丸四角形 67">
            <a:extLst>
              <a:ext uri="{FF2B5EF4-FFF2-40B4-BE49-F238E27FC236}">
                <a16:creationId xmlns:a16="http://schemas.microsoft.com/office/drawing/2014/main" id="{D69AA527-D166-21FF-EB4B-E02B5D5255B7}"/>
              </a:ext>
            </a:extLst>
          </p:cNvPr>
          <p:cNvSpPr/>
          <p:nvPr/>
        </p:nvSpPr>
        <p:spPr bwMode="auto">
          <a:xfrm>
            <a:off x="3800475" y="2720975"/>
            <a:ext cx="2087563" cy="677863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発生を止める</a:t>
            </a:r>
          </a:p>
        </p:txBody>
      </p:sp>
      <p:sp>
        <p:nvSpPr>
          <p:cNvPr id="69" name="角丸四角形 68">
            <a:extLst>
              <a:ext uri="{FF2B5EF4-FFF2-40B4-BE49-F238E27FC236}">
                <a16:creationId xmlns:a16="http://schemas.microsoft.com/office/drawing/2014/main" id="{E85744A6-352F-ABF0-23BB-5138DB6391CE}"/>
              </a:ext>
            </a:extLst>
          </p:cNvPr>
          <p:cNvSpPr/>
          <p:nvPr/>
        </p:nvSpPr>
        <p:spPr bwMode="auto">
          <a:xfrm>
            <a:off x="879475" y="3081338"/>
            <a:ext cx="2568575" cy="676275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新聞紙や布で回収する</a:t>
            </a:r>
            <a:endParaRPr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73" name="角丸四角形 72">
            <a:extLst>
              <a:ext uri="{FF2B5EF4-FFF2-40B4-BE49-F238E27FC236}">
                <a16:creationId xmlns:a16="http://schemas.microsoft.com/office/drawing/2014/main" id="{5D813307-743B-C98F-85B1-027CC01FF8F0}"/>
              </a:ext>
            </a:extLst>
          </p:cNvPr>
          <p:cNvSpPr/>
          <p:nvPr/>
        </p:nvSpPr>
        <p:spPr bwMode="auto">
          <a:xfrm>
            <a:off x="4984750" y="6580188"/>
            <a:ext cx="1582738" cy="676275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（上記は措置の例）</a:t>
            </a:r>
            <a:endParaRPr lang="ja-JP" altLang="en-US" sz="16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2" name="爆発 1 11">
            <a:extLst>
              <a:ext uri="{FF2B5EF4-FFF2-40B4-BE49-F238E27FC236}">
                <a16:creationId xmlns:a16="http://schemas.microsoft.com/office/drawing/2014/main" id="{092A7A5E-2FFE-7C1D-EC44-B82C12EDE2C4}"/>
              </a:ext>
            </a:extLst>
          </p:cNvPr>
          <p:cNvSpPr/>
          <p:nvPr/>
        </p:nvSpPr>
        <p:spPr>
          <a:xfrm>
            <a:off x="1100138" y="257175"/>
            <a:ext cx="4392612" cy="2016125"/>
          </a:xfrm>
          <a:prstGeom prst="irregularSeal1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ja-JP" altLang="en-US"/>
          </a:p>
        </p:txBody>
      </p:sp>
      <p:sp>
        <p:nvSpPr>
          <p:cNvPr id="31" name="テキスト ボックス 16">
            <a:extLst>
              <a:ext uri="{FF2B5EF4-FFF2-40B4-BE49-F238E27FC236}">
                <a16:creationId xmlns:a16="http://schemas.microsoft.com/office/drawing/2014/main" id="{D104EFB7-DAA8-7EFC-8BF4-3965792F34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8073" y="1241683"/>
            <a:ext cx="3460853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4800" b="1" dirty="0">
                <a:ln w="38100">
                  <a:solidFill>
                    <a:schemeClr val="bg1"/>
                  </a:solidFill>
                </a:ln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起こしたら</a:t>
            </a:r>
          </a:p>
        </p:txBody>
      </p:sp>
      <p:sp>
        <p:nvSpPr>
          <p:cNvPr id="26" name="テキスト ボックス 16">
            <a:extLst>
              <a:ext uri="{FF2B5EF4-FFF2-40B4-BE49-F238E27FC236}">
                <a16:creationId xmlns:a16="http://schemas.microsoft.com/office/drawing/2014/main" id="{1FD423CF-49D6-AF60-AE7F-223543345C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8053" y="448909"/>
            <a:ext cx="360822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5400" b="1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流出事故</a:t>
            </a:r>
            <a:r>
              <a:rPr lang="ja-JP" altLang="en-US" sz="4800" b="1" dirty="0">
                <a:ln w="38100">
                  <a:solidFill>
                    <a:schemeClr val="bg1"/>
                  </a:solidFill>
                </a:ln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を</a:t>
            </a:r>
            <a:endParaRPr lang="ja-JP" altLang="en-US" sz="5400" b="1" dirty="0">
              <a:ln w="38100">
                <a:solidFill>
                  <a:schemeClr val="bg1"/>
                </a:solidFill>
              </a:ln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15" name="テキスト ボックス 16">
            <a:extLst>
              <a:ext uri="{FF2B5EF4-FFF2-40B4-BE49-F238E27FC236}">
                <a16:creationId xmlns:a16="http://schemas.microsoft.com/office/drawing/2014/main" id="{D796B8C1-79BE-8E66-3C07-9E3235AC49DE}"/>
              </a:ext>
            </a:extLst>
          </p:cNvPr>
          <p:cNvSpPr txBox="1">
            <a:spLocks noChangeArrowheads="1"/>
          </p:cNvSpPr>
          <p:nvPr/>
        </p:nvSpPr>
        <p:spPr bwMode="auto">
          <a:xfrm rot="20075043">
            <a:off x="507724" y="233369"/>
            <a:ext cx="1019765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  <a:defRPr/>
            </a:pPr>
            <a:r>
              <a:rPr lang="ja-JP" altLang="en-US" sz="8000" b="1" dirty="0">
                <a:ln w="38100">
                  <a:solidFill>
                    <a:schemeClr val="bg1"/>
                  </a:solidFill>
                </a:ln>
                <a:solidFill>
                  <a:srgbClr val="FF0000"/>
                </a:solidFill>
                <a:latin typeface="HG創英角ﾎﾟｯﾌﾟ体" panose="040B0A09000000000000" pitchFamily="49" charset="-128"/>
                <a:ea typeface="HG創英角ﾎﾟｯﾌﾟ体" panose="040B0A09000000000000" pitchFamily="49" charset="-128"/>
              </a:rPr>
              <a:t>油</a:t>
            </a:r>
            <a:endParaRPr lang="ja-JP" altLang="en-US" sz="6600" b="1" dirty="0">
              <a:ln w="38100">
                <a:solidFill>
                  <a:schemeClr val="bg1"/>
                </a:solidFill>
              </a:ln>
              <a:latin typeface="HG創英角ﾎﾟｯﾌﾟ体" panose="040B0A09000000000000" pitchFamily="49" charset="-128"/>
              <a:ea typeface="HG創英角ﾎﾟｯﾌﾟ体" panose="040B0A09000000000000" pitchFamily="49" charset="-128"/>
            </a:endParaRPr>
          </a:p>
        </p:txBody>
      </p:sp>
      <p:sp>
        <p:nvSpPr>
          <p:cNvPr id="4" name="四角形吹き出し 3">
            <a:extLst>
              <a:ext uri="{FF2B5EF4-FFF2-40B4-BE49-F238E27FC236}">
                <a16:creationId xmlns:a16="http://schemas.microsoft.com/office/drawing/2014/main" id="{B63BAFA4-21C6-1753-FF48-407B965C5F18}"/>
              </a:ext>
            </a:extLst>
          </p:cNvPr>
          <p:cNvSpPr/>
          <p:nvPr/>
        </p:nvSpPr>
        <p:spPr>
          <a:xfrm>
            <a:off x="714375" y="1928813"/>
            <a:ext cx="1069975" cy="406400"/>
          </a:xfrm>
          <a:prstGeom prst="wedgeRectCallout">
            <a:avLst>
              <a:gd name="adj1" fmla="val -4170"/>
              <a:gd name="adj2" fmla="val 90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まずは</a:t>
            </a:r>
          </a:p>
        </p:txBody>
      </p:sp>
      <p:pic>
        <p:nvPicPr>
          <p:cNvPr id="7189" name="図 8">
            <a:extLst>
              <a:ext uri="{FF2B5EF4-FFF2-40B4-BE49-F238E27FC236}">
                <a16:creationId xmlns:a16="http://schemas.microsoft.com/office/drawing/2014/main" id="{7B1549DE-156B-376F-59EE-A26B5C2679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2700" y="5718175"/>
            <a:ext cx="1974850" cy="115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角丸四角形 33">
            <a:extLst>
              <a:ext uri="{FF2B5EF4-FFF2-40B4-BE49-F238E27FC236}">
                <a16:creationId xmlns:a16="http://schemas.microsoft.com/office/drawing/2014/main" id="{7A0BCD41-963C-0C39-A268-60C88B640CA3}"/>
              </a:ext>
            </a:extLst>
          </p:cNvPr>
          <p:cNvSpPr/>
          <p:nvPr/>
        </p:nvSpPr>
        <p:spPr bwMode="auto">
          <a:xfrm>
            <a:off x="3868738" y="3081338"/>
            <a:ext cx="2513012" cy="677862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送油を停止する</a:t>
            </a:r>
          </a:p>
        </p:txBody>
      </p:sp>
      <p:sp>
        <p:nvSpPr>
          <p:cNvPr id="35" name="角丸四角形 34">
            <a:extLst>
              <a:ext uri="{FF2B5EF4-FFF2-40B4-BE49-F238E27FC236}">
                <a16:creationId xmlns:a16="http://schemas.microsoft.com/office/drawing/2014/main" id="{BAD2238E-39EB-023E-FFE0-276DFDC2C98A}"/>
              </a:ext>
            </a:extLst>
          </p:cNvPr>
          <p:cNvSpPr/>
          <p:nvPr/>
        </p:nvSpPr>
        <p:spPr bwMode="auto">
          <a:xfrm>
            <a:off x="879475" y="4708525"/>
            <a:ext cx="2568575" cy="676275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ポンプで回収する</a:t>
            </a:r>
            <a:endParaRPr lang="ja-JP" altLang="en-US" sz="110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7" name="右矢印 36">
            <a:extLst>
              <a:ext uri="{FF2B5EF4-FFF2-40B4-BE49-F238E27FC236}">
                <a16:creationId xmlns:a16="http://schemas.microsoft.com/office/drawing/2014/main" id="{011CFA82-D7EB-A087-E24C-F54C83F9EEFF}"/>
              </a:ext>
            </a:extLst>
          </p:cNvPr>
          <p:cNvSpPr/>
          <p:nvPr/>
        </p:nvSpPr>
        <p:spPr bwMode="auto">
          <a:xfrm>
            <a:off x="2247900" y="6556375"/>
            <a:ext cx="354013" cy="192088"/>
          </a:xfrm>
          <a:prstGeom prst="rightArrow">
            <a:avLst>
              <a:gd name="adj1" fmla="val 25377"/>
              <a:gd name="adj2" fmla="val 58108"/>
            </a:avLst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2" name="二等辺三角形 41">
            <a:extLst>
              <a:ext uri="{FF2B5EF4-FFF2-40B4-BE49-F238E27FC236}">
                <a16:creationId xmlns:a16="http://schemas.microsoft.com/office/drawing/2014/main" id="{B9C0FFE3-41FD-2832-9BE2-DE8D0896884C}"/>
              </a:ext>
            </a:extLst>
          </p:cNvPr>
          <p:cNvSpPr>
            <a:spLocks noChangeAspect="1"/>
          </p:cNvSpPr>
          <p:nvPr/>
        </p:nvSpPr>
        <p:spPr bwMode="auto">
          <a:xfrm rot="12006882">
            <a:off x="2171700" y="5800725"/>
            <a:ext cx="106363" cy="287338"/>
          </a:xfrm>
          <a:prstGeom prst="triangl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43" name="二等辺三角形 42">
            <a:extLst>
              <a:ext uri="{FF2B5EF4-FFF2-40B4-BE49-F238E27FC236}">
                <a16:creationId xmlns:a16="http://schemas.microsoft.com/office/drawing/2014/main" id="{03704370-6CE4-4323-8D85-31D9708482BF}"/>
              </a:ext>
            </a:extLst>
          </p:cNvPr>
          <p:cNvSpPr>
            <a:spLocks noChangeAspect="1"/>
          </p:cNvSpPr>
          <p:nvPr/>
        </p:nvSpPr>
        <p:spPr bwMode="auto">
          <a:xfrm rot="13923818">
            <a:off x="2261394" y="5858669"/>
            <a:ext cx="117475" cy="306387"/>
          </a:xfrm>
          <a:prstGeom prst="triangle">
            <a:avLst/>
          </a:prstGeom>
          <a:solidFill>
            <a:srgbClr val="FFFF00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ja-JP" altLang="en-US"/>
          </a:p>
        </p:txBody>
      </p:sp>
      <p:sp>
        <p:nvSpPr>
          <p:cNvPr id="52" name="四角形吹き出し 51">
            <a:extLst>
              <a:ext uri="{FF2B5EF4-FFF2-40B4-BE49-F238E27FC236}">
                <a16:creationId xmlns:a16="http://schemas.microsoft.com/office/drawing/2014/main" id="{54CEBA4F-E088-82C4-AC5F-E6DB4F2BB318}"/>
              </a:ext>
            </a:extLst>
          </p:cNvPr>
          <p:cNvSpPr/>
          <p:nvPr/>
        </p:nvSpPr>
        <p:spPr>
          <a:xfrm>
            <a:off x="692150" y="8186738"/>
            <a:ext cx="1300163" cy="406400"/>
          </a:xfrm>
          <a:prstGeom prst="wedgeRectCallout">
            <a:avLst>
              <a:gd name="adj1" fmla="val -4170"/>
              <a:gd name="adj2" fmla="val 90678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000" dirty="0">
                <a:solidFill>
                  <a:schemeClr val="tx1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速やかに</a:t>
            </a:r>
          </a:p>
        </p:txBody>
      </p:sp>
      <p:grpSp>
        <p:nvGrpSpPr>
          <p:cNvPr id="7196" name="グループ化 13">
            <a:extLst>
              <a:ext uri="{FF2B5EF4-FFF2-40B4-BE49-F238E27FC236}">
                <a16:creationId xmlns:a16="http://schemas.microsoft.com/office/drawing/2014/main" id="{78344667-0AE0-0F8E-186E-150763F164E2}"/>
              </a:ext>
            </a:extLst>
          </p:cNvPr>
          <p:cNvGrpSpPr>
            <a:grpSpLocks/>
          </p:cNvGrpSpPr>
          <p:nvPr/>
        </p:nvGrpSpPr>
        <p:grpSpPr bwMode="auto">
          <a:xfrm>
            <a:off x="709613" y="5391150"/>
            <a:ext cx="2446337" cy="1400175"/>
            <a:chOff x="710193" y="5319821"/>
            <a:chExt cx="2445900" cy="1399141"/>
          </a:xfrm>
        </p:grpSpPr>
        <p:grpSp>
          <p:nvGrpSpPr>
            <p:cNvPr id="7207" name="グループ化 12">
              <a:extLst>
                <a:ext uri="{FF2B5EF4-FFF2-40B4-BE49-F238E27FC236}">
                  <a16:creationId xmlns:a16="http://schemas.microsoft.com/office/drawing/2014/main" id="{B7719AAF-EE8C-6D1A-F099-74FCB0FD1B4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710193" y="5319821"/>
              <a:ext cx="1931642" cy="1200768"/>
              <a:chOff x="571535" y="5629573"/>
              <a:chExt cx="1931642" cy="1200768"/>
            </a:xfrm>
          </p:grpSpPr>
          <p:sp>
            <p:nvSpPr>
              <p:cNvPr id="38" name="正方形/長方形 37">
                <a:extLst>
                  <a:ext uri="{FF2B5EF4-FFF2-40B4-BE49-F238E27FC236}">
                    <a16:creationId xmlns:a16="http://schemas.microsoft.com/office/drawing/2014/main" id="{86417A76-7522-7BFA-CEB0-02E1EE39E2B1}"/>
                  </a:ext>
                </a:extLst>
              </p:cNvPr>
              <p:cNvSpPr/>
              <p:nvPr/>
            </p:nvSpPr>
            <p:spPr bwMode="auto">
              <a:xfrm rot="2777828" flipV="1">
                <a:off x="1181193" y="6284715"/>
                <a:ext cx="599632" cy="44442"/>
              </a:xfrm>
              <a:prstGeom prst="rect">
                <a:avLst/>
              </a:prstGeom>
              <a:ln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hangingPunct="1">
                  <a:defRPr/>
                </a:pPr>
                <a:endParaRPr lang="ja-JP" altLang="en-US"/>
              </a:p>
            </p:txBody>
          </p:sp>
          <p:grpSp>
            <p:nvGrpSpPr>
              <p:cNvPr id="7210" name="グループ化 10">
                <a:extLst>
                  <a:ext uri="{FF2B5EF4-FFF2-40B4-BE49-F238E27FC236}">
                    <a16:creationId xmlns:a16="http://schemas.microsoft.com/office/drawing/2014/main" id="{AAF8FC60-F76B-BB33-0929-F485EB2DBF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71535" y="5629573"/>
                <a:ext cx="1931642" cy="1200768"/>
                <a:chOff x="571535" y="5629573"/>
                <a:chExt cx="1931642" cy="1200768"/>
              </a:xfrm>
            </p:grpSpPr>
            <p:sp>
              <p:nvSpPr>
                <p:cNvPr id="39" name="円/楕円 110">
                  <a:extLst>
                    <a:ext uri="{FF2B5EF4-FFF2-40B4-BE49-F238E27FC236}">
                      <a16:creationId xmlns:a16="http://schemas.microsoft.com/office/drawing/2014/main" id="{CFE56F9D-C7B4-28A4-ED77-99F199B66CB2}"/>
                    </a:ext>
                  </a:extLst>
                </p:cNvPr>
                <p:cNvSpPr/>
                <p:nvPr/>
              </p:nvSpPr>
              <p:spPr bwMode="auto">
                <a:xfrm rot="2237532">
                  <a:off x="1433393" y="6272036"/>
                  <a:ext cx="195228" cy="172909"/>
                </a:xfrm>
                <a:prstGeom prst="ellips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pic>
              <p:nvPicPr>
                <p:cNvPr id="7212" name="Picture 74">
                  <a:extLst>
                    <a:ext uri="{FF2B5EF4-FFF2-40B4-BE49-F238E27FC236}">
                      <a16:creationId xmlns:a16="http://schemas.microsoft.com/office/drawing/2014/main" id="{EE1BD11F-8981-B05B-FCA5-3B3BDBE1190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71535" y="5629573"/>
                  <a:ext cx="857035" cy="63363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53" name="正方形/長方形 52">
                  <a:extLst>
                    <a:ext uri="{FF2B5EF4-FFF2-40B4-BE49-F238E27FC236}">
                      <a16:creationId xmlns:a16="http://schemas.microsoft.com/office/drawing/2014/main" id="{601653D3-D84D-3273-6884-0A44A5B0305F}"/>
                    </a:ext>
                  </a:extLst>
                </p:cNvPr>
                <p:cNvSpPr/>
                <p:nvPr/>
              </p:nvSpPr>
              <p:spPr bwMode="auto">
                <a:xfrm flipV="1">
                  <a:off x="2044472" y="6587715"/>
                  <a:ext cx="458705" cy="46004"/>
                </a:xfrm>
                <a:prstGeom prst="rect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  <p:grpSp>
              <p:nvGrpSpPr>
                <p:cNvPr id="7214" name="グループ化 114">
                  <a:extLst>
                    <a:ext uri="{FF2B5EF4-FFF2-40B4-BE49-F238E27FC236}">
                      <a16:creationId xmlns:a16="http://schemas.microsoft.com/office/drawing/2014/main" id="{526769AD-4B02-088D-91DB-6959FA2441BD}"/>
                    </a:ext>
                  </a:extLst>
                </p:cNvPr>
                <p:cNvGrpSpPr>
                  <a:grpSpLocks/>
                </p:cNvGrpSpPr>
                <p:nvPr/>
              </p:nvGrpSpPr>
              <p:grpSpPr bwMode="auto">
                <a:xfrm>
                  <a:off x="1671475" y="6376459"/>
                  <a:ext cx="449183" cy="453882"/>
                  <a:chOff x="4574189" y="5787373"/>
                  <a:chExt cx="600299" cy="606169"/>
                </a:xfrm>
              </p:grpSpPr>
              <p:sp>
                <p:nvSpPr>
                  <p:cNvPr id="47" name="円/楕円 112">
                    <a:extLst>
                      <a:ext uri="{FF2B5EF4-FFF2-40B4-BE49-F238E27FC236}">
                        <a16:creationId xmlns:a16="http://schemas.microsoft.com/office/drawing/2014/main" id="{3699092A-78AE-095A-F868-8FC4F2A75646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>
                  <a:xfrm>
                    <a:off x="4622979" y="5827992"/>
                    <a:ext cx="506965" cy="506340"/>
                  </a:xfrm>
                  <a:prstGeom prst="ellipse">
                    <a:avLst/>
                  </a:prstGeom>
                  <a:solidFill>
                    <a:srgbClr val="FFE1FF"/>
                  </a:solidFill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eaLnBrk="1" hangingPunct="1">
                      <a:defRPr/>
                    </a:pPr>
                    <a:endParaRPr lang="ja-JP" altLang="en-US"/>
                  </a:p>
                </p:txBody>
              </p:sp>
              <p:grpSp>
                <p:nvGrpSpPr>
                  <p:cNvPr id="7217" name="グループ化 99">
                    <a:extLst>
                      <a:ext uri="{FF2B5EF4-FFF2-40B4-BE49-F238E27FC236}">
                        <a16:creationId xmlns:a16="http://schemas.microsoft.com/office/drawing/2014/main" id="{4C2D1AE0-0B15-DD8D-ECE8-DDD62558D70C}"/>
                      </a:ext>
                    </a:extLst>
                  </p:cNvPr>
                  <p:cNvGrpSpPr>
                    <a:grpSpLocks/>
                  </p:cNvGrpSpPr>
                  <p:nvPr/>
                </p:nvGrpSpPr>
                <p:grpSpPr bwMode="auto">
                  <a:xfrm>
                    <a:off x="4574189" y="5787373"/>
                    <a:ext cx="600299" cy="606169"/>
                    <a:chOff x="4699401" y="5997295"/>
                    <a:chExt cx="734745" cy="730322"/>
                  </a:xfrm>
                </p:grpSpPr>
                <p:sp>
                  <p:nvSpPr>
                    <p:cNvPr id="49" name="ドーナツ 48">
                      <a:extLst>
                        <a:ext uri="{FF2B5EF4-FFF2-40B4-BE49-F238E27FC236}">
                          <a16:creationId xmlns:a16="http://schemas.microsoft.com/office/drawing/2014/main" id="{14CC2C25-1FD3-332D-FF13-383E860DBEBE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4699403" y="5997737"/>
                      <a:ext cx="734745" cy="730013"/>
                    </a:xfrm>
                    <a:prstGeom prst="donut">
                      <a:avLst>
                        <a:gd name="adj" fmla="val 9127"/>
                      </a:avLst>
                    </a:prstGeom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anchor="ctr"/>
                    <a:lstStyle/>
                    <a:p>
                      <a:pPr algn="ctr" eaLnBrk="1" hangingPunct="1">
                        <a:defRPr/>
                      </a:pPr>
                      <a:endParaRPr lang="ja-JP" altLang="en-US">
                        <a:solidFill>
                          <a:schemeClr val="tx1"/>
                        </a:solidFill>
                      </a:endParaRPr>
                    </a:p>
                  </p:txBody>
                </p:sp>
                <p:sp>
                  <p:nvSpPr>
                    <p:cNvPr id="50" name="テキスト ボックス 49">
                      <a:extLst>
                        <a:ext uri="{FF2B5EF4-FFF2-40B4-BE49-F238E27FC236}">
                          <a16:creationId xmlns:a16="http://schemas.microsoft.com/office/drawing/2014/main" id="{1522D266-60BC-A3F2-04A6-5627883667E3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4721565" y="6048942"/>
                      <a:ext cx="530917" cy="569997"/>
                    </a:xfrm>
                    <a:prstGeom prst="rect">
                      <a:avLst/>
                    </a:prstGeom>
                    <a:noFill/>
                  </p:spPr>
                  <p:txBody>
                    <a:bodyPr wrap="none" anchor="ctr">
                      <a:spAutoFit/>
                    </a:bodyPr>
                    <a:lstStyle/>
                    <a:p>
                      <a:pPr eaLnBrk="1" hangingPunct="1">
                        <a:defRPr/>
                      </a:pPr>
                      <a:r>
                        <a:rPr lang="ja-JP" altLang="en-US" sz="2800" b="1" spc="300" dirty="0">
                          <a:ln w="11430" cmpd="sng">
                            <a:solidFill>
                              <a:schemeClr val="accent1">
                                <a:tint val="10000"/>
                              </a:schemeClr>
                            </a:solidFill>
                            <a:prstDash val="solid"/>
                            <a:miter lim="800000"/>
                          </a:ln>
                          <a:gradFill>
                            <a:gsLst>
                              <a:gs pos="10000">
                                <a:schemeClr val="accent1">
                                  <a:tint val="83000"/>
                                  <a:shade val="100000"/>
                                  <a:satMod val="200000"/>
                                </a:schemeClr>
                              </a:gs>
                              <a:gs pos="75000">
                                <a:schemeClr val="accent1">
                                  <a:tint val="100000"/>
                                  <a:shade val="50000"/>
                                  <a:satMod val="150000"/>
                                </a:schemeClr>
                              </a:gs>
                            </a:gsLst>
                            <a:lin ang="5400000"/>
                          </a:gradFill>
                          <a:effectLst>
                            <a:glow rad="45500">
                              <a:schemeClr val="accent1">
                                <a:satMod val="220000"/>
                                <a:alpha val="35000"/>
                              </a:schemeClr>
                            </a:glow>
                          </a:effectLst>
                          <a:latin typeface="Arial" charset="0"/>
                        </a:rPr>
                        <a:t>Ｐ</a:t>
                      </a:r>
                    </a:p>
                  </p:txBody>
                </p:sp>
              </p:grpSp>
            </p:grpSp>
            <p:sp>
              <p:nvSpPr>
                <p:cNvPr id="54" name="円/楕円 110">
                  <a:extLst>
                    <a:ext uri="{FF2B5EF4-FFF2-40B4-BE49-F238E27FC236}">
                      <a16:creationId xmlns:a16="http://schemas.microsoft.com/office/drawing/2014/main" id="{C9FD1855-82EE-B050-7F2B-17F7757FD9D6}"/>
                    </a:ext>
                  </a:extLst>
                </p:cNvPr>
                <p:cNvSpPr/>
                <p:nvPr/>
              </p:nvSpPr>
              <p:spPr bwMode="auto">
                <a:xfrm rot="21374678">
                  <a:off x="2196845" y="6533780"/>
                  <a:ext cx="198402" cy="157047"/>
                </a:xfrm>
                <a:prstGeom prst="ellipse">
                  <a:avLst/>
                </a:prstGeom>
                <a:ln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eaLnBrk="1" hangingPunct="1">
                    <a:defRPr/>
                  </a:pPr>
                  <a:endParaRPr lang="ja-JP" altLang="en-US"/>
                </a:p>
              </p:txBody>
            </p:sp>
          </p:grpSp>
        </p:grpSp>
        <p:sp>
          <p:nvSpPr>
            <p:cNvPr id="6" name="円柱 5">
              <a:extLst>
                <a:ext uri="{FF2B5EF4-FFF2-40B4-BE49-F238E27FC236}">
                  <a16:creationId xmlns:a16="http://schemas.microsoft.com/office/drawing/2014/main" id="{5CF29754-A2FE-BE01-60B0-08C82778EC47}"/>
                </a:ext>
              </a:extLst>
            </p:cNvPr>
            <p:cNvSpPr/>
            <p:nvPr/>
          </p:nvSpPr>
          <p:spPr>
            <a:xfrm>
              <a:off x="2635486" y="6119330"/>
              <a:ext cx="520607" cy="599632"/>
            </a:xfrm>
            <a:prstGeom prst="can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ja-JP" altLang="en-US"/>
            </a:p>
          </p:txBody>
        </p:sp>
      </p:grpSp>
      <p:sp>
        <p:nvSpPr>
          <p:cNvPr id="60" name="角丸四角形 59">
            <a:extLst>
              <a:ext uri="{FF2B5EF4-FFF2-40B4-BE49-F238E27FC236}">
                <a16:creationId xmlns:a16="http://schemas.microsoft.com/office/drawing/2014/main" id="{0CCEB325-CE24-4A9B-55D6-09CE6BCDFB14}"/>
              </a:ext>
            </a:extLst>
          </p:cNvPr>
          <p:cNvSpPr/>
          <p:nvPr/>
        </p:nvSpPr>
        <p:spPr bwMode="auto">
          <a:xfrm>
            <a:off x="3800475" y="4741863"/>
            <a:ext cx="2087563" cy="677862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2400" dirty="0">
                <a:solidFill>
                  <a:srgbClr val="FF0000"/>
                </a:solidFill>
                <a:latin typeface="HGS創英角ﾎﾟｯﾌﾟ体" panose="040B0A00000000000000" pitchFamily="50" charset="-128"/>
                <a:ea typeface="HGS創英角ﾎﾟｯﾌﾟ体" panose="040B0A00000000000000" pitchFamily="50" charset="-128"/>
              </a:rPr>
              <a:t>流下を止める</a:t>
            </a:r>
          </a:p>
        </p:txBody>
      </p:sp>
      <p:sp>
        <p:nvSpPr>
          <p:cNvPr id="61" name="角丸四角形 60">
            <a:extLst>
              <a:ext uri="{FF2B5EF4-FFF2-40B4-BE49-F238E27FC236}">
                <a16:creationId xmlns:a16="http://schemas.microsoft.com/office/drawing/2014/main" id="{D8A86573-BD49-00E9-B775-7E09AF0A28E2}"/>
              </a:ext>
            </a:extLst>
          </p:cNvPr>
          <p:cNvSpPr/>
          <p:nvPr/>
        </p:nvSpPr>
        <p:spPr bwMode="auto">
          <a:xfrm>
            <a:off x="3876675" y="5057775"/>
            <a:ext cx="2513013" cy="677863"/>
          </a:xfrm>
          <a:prstGeom prst="roundRect">
            <a:avLst>
              <a:gd name="adj" fmla="val 5883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432000" bIns="180000" anchor="ctr"/>
          <a:lstStyle/>
          <a:p>
            <a:pPr>
              <a:defRPr/>
            </a:pPr>
            <a:r>
              <a:rPr lang="ja-JP" altLang="en-US" sz="140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オイルマットを敷く</a:t>
            </a:r>
          </a:p>
        </p:txBody>
      </p:sp>
      <p:pic>
        <p:nvPicPr>
          <p:cNvPr id="7199" name="図 54">
            <a:extLst>
              <a:ext uri="{FF2B5EF4-FFF2-40B4-BE49-F238E27FC236}">
                <a16:creationId xmlns:a16="http://schemas.microsoft.com/office/drawing/2014/main" id="{75F69531-CE24-D02A-AFD7-F3689A3086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550" y="5045075"/>
            <a:ext cx="349250" cy="34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" name="直線コネクタ 62">
            <a:extLst>
              <a:ext uri="{FF2B5EF4-FFF2-40B4-BE49-F238E27FC236}">
                <a16:creationId xmlns:a16="http://schemas.microsoft.com/office/drawing/2014/main" id="{D4581190-06D6-3EB2-F474-F166226EDCB9}"/>
              </a:ext>
            </a:extLst>
          </p:cNvPr>
          <p:cNvCxnSpPr/>
          <p:nvPr/>
        </p:nvCxnSpPr>
        <p:spPr>
          <a:xfrm>
            <a:off x="3597275" y="4930775"/>
            <a:ext cx="2568575" cy="0"/>
          </a:xfrm>
          <a:prstGeom prst="line">
            <a:avLst/>
          </a:prstGeom>
          <a:ln w="28575">
            <a:solidFill>
              <a:srgbClr val="FFC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01" name="グループ化 43">
            <a:extLst>
              <a:ext uri="{FF2B5EF4-FFF2-40B4-BE49-F238E27FC236}">
                <a16:creationId xmlns:a16="http://schemas.microsoft.com/office/drawing/2014/main" id="{2E257564-E561-11CD-31E2-13ECE3191EAC}"/>
              </a:ext>
            </a:extLst>
          </p:cNvPr>
          <p:cNvGrpSpPr>
            <a:grpSpLocks/>
          </p:cNvGrpSpPr>
          <p:nvPr/>
        </p:nvGrpSpPr>
        <p:grpSpPr bwMode="auto">
          <a:xfrm>
            <a:off x="3683000" y="3903663"/>
            <a:ext cx="2298700" cy="896937"/>
            <a:chOff x="404664" y="1640632"/>
            <a:chExt cx="2906714" cy="1185527"/>
          </a:xfrm>
        </p:grpSpPr>
        <p:sp>
          <p:nvSpPr>
            <p:cNvPr id="65" name="正方形/長方形 64">
              <a:extLst>
                <a:ext uri="{FF2B5EF4-FFF2-40B4-BE49-F238E27FC236}">
                  <a16:creationId xmlns:a16="http://schemas.microsoft.com/office/drawing/2014/main" id="{51CC8927-427A-AB25-6E63-6A692D91D9DC}"/>
                </a:ext>
              </a:extLst>
            </p:cNvPr>
            <p:cNvSpPr/>
            <p:nvPr/>
          </p:nvSpPr>
          <p:spPr bwMode="auto">
            <a:xfrm>
              <a:off x="1125321" y="2299492"/>
              <a:ext cx="1599897" cy="121700"/>
            </a:xfrm>
            <a:prstGeom prst="rect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66" name="円/楕円 63">
              <a:extLst>
                <a:ext uri="{FF2B5EF4-FFF2-40B4-BE49-F238E27FC236}">
                  <a16:creationId xmlns:a16="http://schemas.microsoft.com/office/drawing/2014/main" id="{036FB453-3228-C16C-B6EF-300C8DFDFFB0}"/>
                </a:ext>
              </a:extLst>
            </p:cNvPr>
            <p:cNvSpPr/>
            <p:nvPr/>
          </p:nvSpPr>
          <p:spPr bwMode="auto">
            <a:xfrm>
              <a:off x="1605089" y="2200872"/>
              <a:ext cx="399473" cy="323135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71" name="円柱 70">
              <a:extLst>
                <a:ext uri="{FF2B5EF4-FFF2-40B4-BE49-F238E27FC236}">
                  <a16:creationId xmlns:a16="http://schemas.microsoft.com/office/drawing/2014/main" id="{4F97C90B-C421-219D-9599-BB3AC96B27E0}"/>
                </a:ext>
              </a:extLst>
            </p:cNvPr>
            <p:cNvSpPr/>
            <p:nvPr/>
          </p:nvSpPr>
          <p:spPr bwMode="auto">
            <a:xfrm>
              <a:off x="404664" y="1640632"/>
              <a:ext cx="960323" cy="1041644"/>
            </a:xfrm>
            <a:prstGeom prst="can">
              <a:avLst>
                <a:gd name="adj" fmla="val 13242"/>
              </a:avLst>
            </a:prstGeom>
            <a:gradFill flip="none"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0" scaled="1"/>
              <a:tileRect/>
            </a:gradFill>
            <a:ln w="12700">
              <a:solidFill>
                <a:schemeClr val="bg1">
                  <a:lumMod val="50000"/>
                </a:schemeClr>
              </a:solidFill>
            </a:ln>
            <a:effectLst/>
            <a:scene3d>
              <a:camera prst="perspectiveBelow"/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72" name="円/楕円 67">
              <a:extLst>
                <a:ext uri="{FF2B5EF4-FFF2-40B4-BE49-F238E27FC236}">
                  <a16:creationId xmlns:a16="http://schemas.microsoft.com/office/drawing/2014/main" id="{8BC13D6D-A1E0-3B07-33C3-C76A1D80C87B}"/>
                </a:ext>
              </a:extLst>
            </p:cNvPr>
            <p:cNvSpPr/>
            <p:nvPr/>
          </p:nvSpPr>
          <p:spPr bwMode="auto">
            <a:xfrm>
              <a:off x="2165154" y="2200872"/>
              <a:ext cx="401480" cy="323135"/>
            </a:xfrm>
            <a:prstGeom prst="ellips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  <p:sp>
          <p:nvSpPr>
            <p:cNvPr id="75" name="十字形 74">
              <a:extLst>
                <a:ext uri="{FF2B5EF4-FFF2-40B4-BE49-F238E27FC236}">
                  <a16:creationId xmlns:a16="http://schemas.microsoft.com/office/drawing/2014/main" id="{24CF6B07-52E4-4627-1398-BE35F5B70713}"/>
                </a:ext>
              </a:extLst>
            </p:cNvPr>
            <p:cNvSpPr>
              <a:spLocks noChangeAspect="1"/>
            </p:cNvSpPr>
            <p:nvPr/>
          </p:nvSpPr>
          <p:spPr bwMode="auto">
            <a:xfrm rot="2700000">
              <a:off x="2396266" y="1911047"/>
              <a:ext cx="914850" cy="915374"/>
            </a:xfrm>
            <a:prstGeom prst="plus">
              <a:avLst>
                <a:gd name="adj" fmla="val 42460"/>
              </a:avLst>
            </a:prstGeom>
            <a:solidFill>
              <a:srgbClr val="FF0000"/>
            </a:solidFill>
            <a:ln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ja-JP" altLang="en-US"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22B0FCD4-CC5E-906A-2C87-AD81C0F36B66}"/>
              </a:ext>
            </a:extLst>
          </p:cNvPr>
          <p:cNvSpPr/>
          <p:nvPr/>
        </p:nvSpPr>
        <p:spPr>
          <a:xfrm>
            <a:off x="95250" y="98425"/>
            <a:ext cx="6638925" cy="9648825"/>
          </a:xfrm>
          <a:prstGeom prst="rect">
            <a:avLst/>
          </a:prstGeom>
          <a:solidFill>
            <a:srgbClr val="FFFF00"/>
          </a:solidFill>
          <a:ln w="76200">
            <a:solidFill>
              <a:schemeClr val="tx1"/>
            </a:solidFill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ja-JP" altLang="en-US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graphicFrame>
        <p:nvGraphicFramePr>
          <p:cNvPr id="31067" name="Group 347">
            <a:extLst>
              <a:ext uri="{FF2B5EF4-FFF2-40B4-BE49-F238E27FC236}">
                <a16:creationId xmlns:a16="http://schemas.microsoft.com/office/drawing/2014/main" id="{B311A417-7148-6275-3CCE-3351939F49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1812655"/>
              </p:ext>
            </p:extLst>
          </p:nvPr>
        </p:nvGraphicFramePr>
        <p:xfrm>
          <a:off x="333375" y="1073150"/>
          <a:ext cx="6264275" cy="4548311"/>
        </p:xfrm>
        <a:graphic>
          <a:graphicData uri="http://schemas.openxmlformats.org/drawingml/2006/table">
            <a:tbl>
              <a:tblPr/>
              <a:tblGrid>
                <a:gridCol w="17284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79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67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003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2407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市町環境担当課 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電話番号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市町環境担当課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電話番号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宇都宮市環境保全課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028-632-2420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足利市環境政策課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0284-20-2152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栃木市環境課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0282-21-2422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佐野市環境政策課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0283-20-3013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鹿沼市環境課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0289-65-1064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日光市生活安全課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0288-21-5112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小山市環境課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0285-22-9284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真岡市環境課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0285-83-8125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大田原市生活環境課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0287-23-8775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矢板市生活環境課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0287-43-6755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那須塩原市</a:t>
                      </a:r>
                      <a:endParaRPr kumimoji="1" lang="en-US" altLang="ja-JP" sz="8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49" charset="-128"/>
                        <a:ea typeface="HG丸ｺﾞｼｯｸM-PRO" pitchFamily="49" charset="-128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8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ネイチャーポジティブ課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0287-62-7142</a:t>
                      </a: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49" charset="-128"/>
                        <a:ea typeface="HG丸ｺﾞｼｯｸM-PRO" pitchFamily="49" charset="-128"/>
                      </a:endParaRP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さくら市生活環境課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028-681-1126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那須烏山市まちづくり課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0287-83-1120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下野市環境課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0285-32-8898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上三川町地域生活課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0285-56-9131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益子町町民くらし課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0285-72-8101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茂木町住民課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0285-63-5628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市貝町サシバの里推進室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0285-68-1120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芳賀町環境課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028-677-6041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壬生町生活環境課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0282-81-1834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野木町生活環境課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0280-57-4131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塩谷町くらし安全課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0287-45-1115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高根沢町環境課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028-675-8109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那須町環境課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0287-72-6940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40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那珂川町生活環境課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0287-92-1110</a:t>
                      </a: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49" charset="-128"/>
                        <a:ea typeface="HG丸ｺﾞｼｯｸM-PRO" pitchFamily="49" charset="-128"/>
                      </a:endParaRPr>
                    </a:p>
                  </a:txBody>
                  <a:tcPr marT="45735" marB="45735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49" charset="-128"/>
                        <a:ea typeface="HG丸ｺﾞｼｯｸM-PRO" pitchFamily="49" charset="-128"/>
                      </a:endParaRPr>
                    </a:p>
                  </a:txBody>
                  <a:tcPr marT="45733" marB="45733" anchor="ctr"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  <p:graphicFrame>
        <p:nvGraphicFramePr>
          <p:cNvPr id="31068" name="Group 348">
            <a:extLst>
              <a:ext uri="{FF2B5EF4-FFF2-40B4-BE49-F238E27FC236}">
                <a16:creationId xmlns:a16="http://schemas.microsoft.com/office/drawing/2014/main" id="{CA0510E1-4472-A711-2F79-C5DA5537C706}"/>
              </a:ext>
            </a:extLst>
          </p:cNvPr>
          <p:cNvGraphicFramePr>
            <a:graphicFrameLocks noGrp="1"/>
          </p:cNvGraphicFramePr>
          <p:nvPr/>
        </p:nvGraphicFramePr>
        <p:xfrm>
          <a:off x="327025" y="6056313"/>
          <a:ext cx="6270625" cy="1446213"/>
        </p:xfrm>
        <a:graphic>
          <a:graphicData uri="http://schemas.openxmlformats.org/drawingml/2006/table">
            <a:tbl>
              <a:tblPr/>
              <a:tblGrid>
                <a:gridCol w="17336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829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3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595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県担当事務所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電話番号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県担当事務所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電話番号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287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県西環境森林事務所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0288-23-1000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県東環境森林事務所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0285-81-9002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622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県北環境森林事務所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0287-22-2277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県南環境森林事務所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0283-23-4445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5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小山環境管理事務所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1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HG丸ｺﾞｼｯｸM-PRO" pitchFamily="49" charset="-128"/>
                          <a:ea typeface="HG丸ｺﾞｼｯｸM-PRO" pitchFamily="49" charset="-128"/>
                        </a:rPr>
                        <a:t>0285-22-4309</a:t>
                      </a: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en-US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49" charset="-128"/>
                        <a:ea typeface="HG丸ｺﾞｼｯｸM-PRO" pitchFamily="49" charset="-128"/>
                      </a:endParaRPr>
                    </a:p>
                  </a:txBody>
                  <a:tcPr marL="91449" marR="91449" marT="45714" marB="45714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1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HG丸ｺﾞｼｯｸM-PRO" pitchFamily="49" charset="-128"/>
                        <a:ea typeface="HG丸ｺﾞｼｯｸM-PRO" pitchFamily="49" charset="-128"/>
                      </a:endParaRPr>
                    </a:p>
                  </a:txBody>
                  <a:tcPr marT="45753" marB="45753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321" name="Rectangle 327">
            <a:extLst>
              <a:ext uri="{FF2B5EF4-FFF2-40B4-BE49-F238E27FC236}">
                <a16:creationId xmlns:a16="http://schemas.microsoft.com/office/drawing/2014/main" id="{60025DE9-D343-E3FF-3108-E12816078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8913" y="5745163"/>
            <a:ext cx="41052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〈</a:t>
            </a:r>
            <a:r>
              <a:rPr lang="ja-JP" altLang="en-US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県の機関</a:t>
            </a:r>
            <a:r>
              <a:rPr lang="en-US" altLang="ja-JP" sz="140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〉</a:t>
            </a:r>
          </a:p>
        </p:txBody>
      </p:sp>
      <p:sp>
        <p:nvSpPr>
          <p:cNvPr id="9322" name="Rectangle 111">
            <a:extLst>
              <a:ext uri="{FF2B5EF4-FFF2-40B4-BE49-F238E27FC236}">
                <a16:creationId xmlns:a16="http://schemas.microsoft.com/office/drawing/2014/main" id="{41FD4E99-09D3-4D0A-A2B6-A5A4D5DC7B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7531100"/>
            <a:ext cx="608330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ja-JP" sz="1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※</a:t>
            </a:r>
            <a:r>
              <a:rPr lang="ja-JP" altLang="en-US" sz="1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宇都宮市内の異常水質事故については、宇都宮市環境保全課に連絡してください。 </a:t>
            </a:r>
          </a:p>
        </p:txBody>
      </p:sp>
      <p:sp>
        <p:nvSpPr>
          <p:cNvPr id="9323" name="Rectangle 345">
            <a:extLst>
              <a:ext uri="{FF2B5EF4-FFF2-40B4-BE49-F238E27FC236}">
                <a16:creationId xmlns:a16="http://schemas.microsoft.com/office/drawing/2014/main" id="{A16BFFE5-B56B-7D46-92D3-FA06912E99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46250" y="8266113"/>
            <a:ext cx="3698875" cy="26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b="1">
                <a:solidFill>
                  <a:srgbClr val="00206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このリーフレットに関するお問い合わせ先</a:t>
            </a:r>
            <a:endParaRPr lang="ja-JP" altLang="en-US" sz="1100" b="1" u="sng">
              <a:solidFill>
                <a:srgbClr val="00206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9324" name="Rectangle 345">
            <a:extLst>
              <a:ext uri="{FF2B5EF4-FFF2-40B4-BE49-F238E27FC236}">
                <a16:creationId xmlns:a16="http://schemas.microsoft.com/office/drawing/2014/main" id="{472A509E-E70A-2CAC-54A2-0C75A0699C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0213" y="8553450"/>
            <a:ext cx="59769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栃木県環境森林部環境保全課</a:t>
            </a:r>
            <a:endParaRPr lang="en-US" altLang="ja-JP" sz="1800" b="1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℡ </a:t>
            </a:r>
            <a:r>
              <a:rPr lang="en-US" altLang="ja-JP" sz="18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028-623-3189</a:t>
            </a:r>
          </a:p>
        </p:txBody>
      </p:sp>
      <p:sp>
        <p:nvSpPr>
          <p:cNvPr id="9325" name="Rectangle 345">
            <a:extLst>
              <a:ext uri="{FF2B5EF4-FFF2-40B4-BE49-F238E27FC236}">
                <a16:creationId xmlns:a16="http://schemas.microsoft.com/office/drawing/2014/main" id="{1DDDC1B9-9F8C-57BC-81B3-4245793DD0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73238" y="9228138"/>
            <a:ext cx="3698875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1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〒</a:t>
            </a:r>
            <a:r>
              <a:rPr lang="en-US" altLang="ja-JP" sz="11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320-8501</a:t>
            </a:r>
            <a:r>
              <a:rPr lang="ja-JP" altLang="en-US" sz="11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宇都宮市塙田</a:t>
            </a:r>
            <a:r>
              <a:rPr lang="en-US" altLang="ja-JP" sz="11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1-1-20</a:t>
            </a:r>
            <a:endParaRPr lang="ja-JP" altLang="en-US" sz="1100" b="1" u="sng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326" name="図 1">
            <a:extLst>
              <a:ext uri="{FF2B5EF4-FFF2-40B4-BE49-F238E27FC236}">
                <a16:creationId xmlns:a16="http://schemas.microsoft.com/office/drawing/2014/main" id="{347C5329-2BAB-8749-AD69-5934F1A939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788" y="8207375"/>
            <a:ext cx="1301750" cy="156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横巻き 11">
            <a:extLst>
              <a:ext uri="{FF2B5EF4-FFF2-40B4-BE49-F238E27FC236}">
                <a16:creationId xmlns:a16="http://schemas.microsoft.com/office/drawing/2014/main" id="{F6D64C7B-D0DF-0646-49FC-7ECB71D7C837}"/>
              </a:ext>
            </a:extLst>
          </p:cNvPr>
          <p:cNvSpPr/>
          <p:nvPr/>
        </p:nvSpPr>
        <p:spPr>
          <a:xfrm>
            <a:off x="333375" y="382588"/>
            <a:ext cx="1727200" cy="557212"/>
          </a:xfrm>
          <a:prstGeom prst="horizontalScroll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ja-JP" altLang="en-US" sz="2400" dirty="0">
                <a:solidFill>
                  <a:srgbClr val="FFFFFF"/>
                </a:solidFill>
                <a:latin typeface="Arial" panose="020B0604020202020204" pitchFamily="34" charset="0"/>
                <a:ea typeface="HG創英角ﾎﾟｯﾌﾟ体" panose="040B0A09000000000000" pitchFamily="49" charset="-128"/>
              </a:rPr>
              <a:t>連絡先</a:t>
            </a:r>
          </a:p>
        </p:txBody>
      </p:sp>
      <p:sp>
        <p:nvSpPr>
          <p:cNvPr id="9328" name="Rectangle 111">
            <a:extLst>
              <a:ext uri="{FF2B5EF4-FFF2-40B4-BE49-F238E27FC236}">
                <a16:creationId xmlns:a16="http://schemas.microsoft.com/office/drawing/2014/main" id="{F51F3AFC-190F-F44B-F488-CF74AA09E2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7745413"/>
            <a:ext cx="1852612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kumimoji="1"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kumimoji="1"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kumimoji="1"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kumimoji="1"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50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ja-JP" altLang="en-US" sz="1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（</a:t>
            </a:r>
            <a:r>
              <a:rPr lang="en-US" altLang="ja-JP" sz="1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028-632-2407</a:t>
            </a:r>
            <a:r>
              <a:rPr lang="ja-JP" altLang="en-US" sz="1200" b="1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） 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9914</TotalTime>
  <Words>453</Words>
  <Application>Microsoft Office PowerPoint</Application>
  <PresentationFormat>A4 210 x 297 mm</PresentationFormat>
  <Paragraphs>122</Paragraphs>
  <Slides>4</Slides>
  <Notes>3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4</vt:i4>
      </vt:variant>
    </vt:vector>
  </HeadingPairs>
  <TitlesOfParts>
    <vt:vector size="13" baseType="lpstr">
      <vt:lpstr>HGP創英角ﾎﾟｯﾌﾟ体</vt:lpstr>
      <vt:lpstr>HGS創英角ｺﾞｼｯｸUB</vt:lpstr>
      <vt:lpstr>HGS創英角ﾎﾟｯﾌﾟ体</vt:lpstr>
      <vt:lpstr>HG丸ｺﾞｼｯｸM-PRO</vt:lpstr>
      <vt:lpstr>HG創英角ﾎﾟｯﾌﾟ体</vt:lpstr>
      <vt:lpstr>Arial</vt:lpstr>
      <vt:lpstr>Calibri</vt:lpstr>
      <vt:lpstr>Wide Latin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栃木県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スライド 1</dc:title>
  <dc:creator>栃木県</dc:creator>
  <cp:lastModifiedBy>笹沼　葉南乃</cp:lastModifiedBy>
  <cp:revision>1018</cp:revision>
  <cp:lastPrinted>2018-03-09T05:08:12Z</cp:lastPrinted>
  <dcterms:created xsi:type="dcterms:W3CDTF">2010-06-15T07:17:18Z</dcterms:created>
  <dcterms:modified xsi:type="dcterms:W3CDTF">2025-04-15T01:32:30Z</dcterms:modified>
</cp:coreProperties>
</file>