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>
        <p:scale>
          <a:sx n="100" d="100"/>
          <a:sy n="100" d="100"/>
        </p:scale>
        <p:origin x="7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8D1C3-83C8-E0F0-3ABD-1CC5E8999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164CCC-4431-EAB7-E99C-9519B8899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1C64BB-B19A-E349-E840-CBDF962C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3B3F87-EF19-C7FF-BA0B-15ADE88D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BA23F5-39D2-FC99-8967-5497BA5B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51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A6ABE-900E-D8F2-63FC-FB867713C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F896B5-55B8-49A5-048C-5B475177F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3E06D8-A09B-EB2E-C575-2A5F91AD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85C90B-4417-A421-4335-C320D978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3ED9E5-4430-5B16-8218-D2B2E7AB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84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D1D2739-BAF5-E44A-6845-8C4011355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32300F-8772-163A-8744-28278B4DC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24833E-4B2E-C6E9-1442-FCD8784B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93AC2A-5D1F-ACEA-3B58-0F9F41F57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42613-7CB9-B98C-181B-A6FF056ED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01602A-8F9D-0238-C970-B9BDD41AC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4F0B0-C7DF-DE8E-F0BF-36E120C1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62906E-407F-0361-A567-CD43708E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409466-9FAC-6A78-29AA-C1A363F0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7C8A7-899D-375A-3694-424FA1B0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13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240DB9-9975-2FF5-35A9-E88F7CAB2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E6FE72-BDA0-BAA2-9BF8-D4426914C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AAA4D-BDB6-667F-219A-5350F660D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A4C3C2-4AEF-A5F7-433F-365E74823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3027C-7DAA-A623-0482-2892DAC5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41B1B-1E32-7EF3-8012-05C99846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1374F-8B23-B15E-98E6-FC67E7496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A1B749-2F0B-35B8-735C-B29DDFF0A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722D66-6AAA-D4A7-C6E3-0466230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7C07F8-DC0D-102E-C977-11BB25E3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E26ED7-4C3D-3B4A-0E6E-FB589649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4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E2BC7-D86D-29A3-1FC8-7BED55362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0A2F78-1383-DC73-B613-B0185536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B9220E-0D62-FC14-6594-EB6BFA770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5504759-25D6-C722-3DCB-DD4A3983C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AEACE9-C14C-02A7-0EBE-45106BFCE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6F93FE-262D-3AAB-3E01-ABFE375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5C7D10-2C28-CF0B-7B2B-F3222490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552B62-2C27-76A4-CD8C-BA2895443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39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2F470-502E-9E07-4C0D-375CD504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04A8FF-C5F0-316C-45A9-A396C176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D791AD-4F9E-E20E-8548-45AD5223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50DAD9-4C0A-630B-717A-2CD99B93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5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D28EDB-7632-78A9-1452-80C49866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4CA3AA-A2AE-A4B8-0465-93B88E18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18F1DC-4874-25C5-7EC2-A5FCBF3C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94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F97BE-1A55-EFB2-C74A-0CA91F91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BFA083-1FF8-E92D-E729-A33161EE1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31B56E-C940-479D-D294-C24789B7D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996E09-9BE3-77BA-F651-89C83241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1E9CB8-69AD-CB65-A23E-32C0FB88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07781F-2AA7-2CC2-912C-23ECBFBF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29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CD0B16-C824-B02C-AF8B-DE2AD90E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D59F27-9719-5AB6-5A37-FCF9665BCD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F689C8-E704-A681-52A8-0555B43A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25E9F1-89BF-712E-CBA8-1EB119E4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7981FA-C6A0-DBA9-4081-62028023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BE3BD-1FA6-D7C5-7798-2A1F2811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0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4C7856-9134-2142-4854-874D38DA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7022AB-7522-1F71-9403-128B2912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4F475-A8CA-193F-8D42-94100D2A1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7444-C74F-4B50-AF89-E72FF97E2A4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7DE3D-1C96-60DB-FF8A-3ACD90926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18C878-96FC-3824-AB2E-B953CA52C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07018-EB53-4AC9-A804-17B879C52B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57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0B6D4F-1ABD-EA6E-2B71-9F7C18E6C75F}"/>
              </a:ext>
            </a:extLst>
          </p:cNvPr>
          <p:cNvSpPr txBox="1"/>
          <p:nvPr/>
        </p:nvSpPr>
        <p:spPr>
          <a:xfrm>
            <a:off x="0" y="1044"/>
            <a:ext cx="12192000" cy="405986"/>
          </a:xfrm>
          <a:prstGeom prst="rect">
            <a:avLst/>
          </a:prstGeom>
          <a:solidFill>
            <a:srgbClr val="00B050"/>
          </a:solidFill>
        </p:spPr>
        <p:txBody>
          <a:bodyPr wrap="square" tIns="396000" bIns="288000" rtlCol="0" anchor="ctr" anchorCtr="0">
            <a:noAutofit/>
          </a:bodyPr>
          <a:lstStyle/>
          <a:p>
            <a:pPr algn="ctr">
              <a:lnSpc>
                <a:spcPts val="1400"/>
              </a:lnSpc>
            </a:pPr>
            <a:r>
              <a:rPr kumimoji="1" lang="ja-JP" altLang="en-US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    とちぎ人口未来アクションプラン   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HG正楷書体-PRO" panose="03000600000000000000" pitchFamily="66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－人口減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少を</a:t>
            </a:r>
            <a:r>
              <a:rPr lang="ja-JP" altLang="en-US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乗り越え</a:t>
            </a:r>
            <a:r>
              <a:rPr lang="ja-JP" altLang="ja-JP" sz="1600" b="1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、未来を共創する</a:t>
            </a:r>
            <a:r>
              <a:rPr lang="ja-JP" altLang="en-US" sz="1600" kern="100" dirty="0">
                <a:solidFill>
                  <a:schemeClr val="bg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－</a:t>
            </a:r>
            <a:endParaRPr lang="en-US" altLang="ja-JP" sz="20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FAC3075A-6576-B6EB-438E-4DDA0B92FAD7}"/>
              </a:ext>
            </a:extLst>
          </p:cNvPr>
          <p:cNvSpPr/>
          <p:nvPr/>
        </p:nvSpPr>
        <p:spPr>
          <a:xfrm>
            <a:off x="139336" y="3979815"/>
            <a:ext cx="5869576" cy="2824377"/>
          </a:xfrm>
          <a:prstGeom prst="roundRect">
            <a:avLst>
              <a:gd name="adj" fmla="val 9403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（１）事業内容</a:t>
            </a: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sz="11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lang="en-US" altLang="ja-JP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r>
              <a:rPr lang="ja-JP" altLang="en-US" sz="1100" b="0" strike="noStrike" spc="-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（２）セールスポイント</a:t>
            </a:r>
            <a:endParaRPr lang="en-US" sz="11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F6DA16-49F7-46C4-4006-5A564435F839}"/>
              </a:ext>
            </a:extLst>
          </p:cNvPr>
          <p:cNvSpPr/>
          <p:nvPr/>
        </p:nvSpPr>
        <p:spPr>
          <a:xfrm>
            <a:off x="139337" y="1466686"/>
            <a:ext cx="5750234" cy="2389483"/>
          </a:xfrm>
          <a:prstGeom prst="rect">
            <a:avLst/>
          </a:prstGeom>
          <a:noFill/>
          <a:ln w="19050">
            <a:solidFill>
              <a:srgbClr val="FFFFFF">
                <a:lumMod val="50000"/>
              </a:srgbClr>
            </a:solidFill>
            <a:prstDash val="sysDot"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51"/>
              </a:spcBef>
            </a:pPr>
            <a:r>
              <a:rPr lang="ja-JP" altLang="en-US" sz="8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ロゴ、写真</a:t>
            </a:r>
            <a:endParaRPr lang="en-US" sz="8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8535338B-5EF6-F9F8-BB8C-525E3F9FD332}"/>
              </a:ext>
            </a:extLst>
          </p:cNvPr>
          <p:cNvSpPr/>
          <p:nvPr/>
        </p:nvSpPr>
        <p:spPr>
          <a:xfrm>
            <a:off x="6224068" y="3979816"/>
            <a:ext cx="5832659" cy="2516234"/>
          </a:xfrm>
          <a:prstGeom prst="roundRect">
            <a:avLst>
              <a:gd name="adj" fmla="val 8942"/>
            </a:avLst>
          </a:prstGeom>
          <a:solidFill>
            <a:schemeClr val="bg1"/>
          </a:solidFill>
          <a:ln w="19050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実施中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取組予定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（取組時期を記載）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spcBef>
                <a:spcPts val="550"/>
              </a:spcBef>
              <a:tabLst>
                <a:tab pos="0" algn="l"/>
              </a:tabLst>
            </a:pP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  <a:r>
              <a:rPr lang="en-US" altLang="ja-JP" sz="900" b="0" strike="noStrike" spc="-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b="0" strike="noStrike" spc="-1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（・アクションに対する従業員の声（記載可能な場合。記載しない場合は削除。））</a:t>
            </a:r>
            <a:endParaRPr lang="en-US" altLang="ja-JP" sz="900" b="0" strike="noStrike" spc="-1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0"/>
              </a:spcBef>
              <a:tabLst>
                <a:tab pos="0" algn="l"/>
              </a:tabLst>
            </a:pPr>
            <a:endParaRPr lang="en-US" altLang="ja-JP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900" b="0" strike="noStrike" spc="-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241920" indent="-241920">
              <a:lnSpc>
                <a:spcPct val="100000"/>
              </a:lnSpc>
              <a:spcBef>
                <a:spcPts val="553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A61CFC-4631-6FFD-EDB3-4B36ADDCF362}"/>
              </a:ext>
            </a:extLst>
          </p:cNvPr>
          <p:cNvSpPr/>
          <p:nvPr/>
        </p:nvSpPr>
        <p:spPr>
          <a:xfrm>
            <a:off x="139336" y="935092"/>
            <a:ext cx="5869576" cy="442800"/>
          </a:xfrm>
          <a:prstGeom prst="rect">
            <a:avLst/>
          </a:prstGeom>
          <a:solidFill>
            <a:schemeClr val="bg1"/>
          </a:solidFill>
          <a:ln w="19050" cap="rnd">
            <a:solidFill>
              <a:srgbClr val="FFFFFF">
                <a:lumMod val="50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36000" rIns="9000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（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企業</a:t>
            </a:r>
            <a:r>
              <a:rPr lang="ja-JP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名）</a:t>
            </a:r>
            <a:r>
              <a:rPr lang="ja-JP" altLang="en-US" sz="1600" b="0" strike="noStrike" spc="-1" dirty="0">
                <a:solidFill>
                  <a:srgbClr val="000000"/>
                </a:solidFill>
                <a:latin typeface="メイリオ"/>
                <a:ea typeface="メイリオ"/>
              </a:rPr>
              <a:t>　　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A42C700-3041-AFF2-CBFD-7E86F01411C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407030"/>
            <a:ext cx="0" cy="656087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553117D-C77A-DF28-F499-7EBA89D58066}"/>
              </a:ext>
            </a:extLst>
          </p:cNvPr>
          <p:cNvSpPr txBox="1"/>
          <p:nvPr/>
        </p:nvSpPr>
        <p:spPr>
          <a:xfrm>
            <a:off x="6212435" y="465102"/>
            <a:ext cx="1022291" cy="3804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36000" rIns="72000" bIns="36000" rtlCol="0">
            <a:spAutoFit/>
          </a:bodyPr>
          <a:lstStyle/>
          <a:p>
            <a:pPr algn="ctr"/>
            <a:r>
              <a:rPr kumimoji="1" lang="en-US" altLang="ja-JP" sz="20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Action</a:t>
            </a:r>
            <a:endParaRPr kumimoji="1" lang="ja-JP" altLang="en-US" sz="2000" b="1" i="1" dirty="0">
              <a:solidFill>
                <a:schemeClr val="bg1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AB39CE-C31E-D63E-AA14-C7A7F3C2991C}"/>
              </a:ext>
            </a:extLst>
          </p:cNvPr>
          <p:cNvSpPr txBox="1"/>
          <p:nvPr/>
        </p:nvSpPr>
        <p:spPr>
          <a:xfrm>
            <a:off x="52301" y="465102"/>
            <a:ext cx="3498820" cy="39162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lIns="72000" tIns="72000" rIns="72000" bIns="72000">
            <a:spAutoFit/>
          </a:bodyPr>
          <a:lstStyle/>
          <a:p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“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とちぎ人口未来パートナー</a:t>
            </a:r>
            <a:r>
              <a:rPr lang="en-US" altLang="ja-JP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”</a:t>
            </a:r>
            <a:r>
              <a:rPr lang="ja-JP" altLang="en-US" sz="1600" b="1" i="1" dirty="0">
                <a:solidFill>
                  <a:schemeClr val="bg1"/>
                </a:solidFill>
                <a:latin typeface="Arial Nova" panose="020B0504020202020204" pitchFamily="34" charset="0"/>
              </a:rPr>
              <a:t>の概要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C28BF4-4DB1-0EF3-F1CE-65433A21F775}"/>
              </a:ext>
            </a:extLst>
          </p:cNvPr>
          <p:cNvSpPr txBox="1"/>
          <p:nvPr/>
        </p:nvSpPr>
        <p:spPr>
          <a:xfrm>
            <a:off x="7040399" y="655342"/>
            <a:ext cx="4242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rgbClr val="00B050"/>
                </a:solidFill>
                <a:latin typeface="Arial Nova" panose="020B0504020202020204" pitchFamily="34" charset="0"/>
              </a:rPr>
              <a:t>栃木県人口減少対策マンダラチャート</a:t>
            </a:r>
            <a:endParaRPr kumimoji="1" lang="ja-JP" altLang="en-US" sz="1100" dirty="0">
              <a:solidFill>
                <a:srgbClr val="00B050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6538E22-E553-B49D-F4A1-E42B0982E067}"/>
              </a:ext>
            </a:extLst>
          </p:cNvPr>
          <p:cNvSpPr txBox="1"/>
          <p:nvPr/>
        </p:nvSpPr>
        <p:spPr>
          <a:xfrm>
            <a:off x="6220003" y="6564975"/>
            <a:ext cx="5855560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0" bIns="0">
            <a:spAutoFit/>
          </a:bodyPr>
          <a:lstStyle/>
          <a:p>
            <a:pPr algn="ctr"/>
            <a:r>
              <a:rPr lang="ja-JP" altLang="en-US" sz="1600" b="1" kern="100" dirty="0">
                <a:solidFill>
                  <a:schemeClr val="tx1"/>
                </a:solidFill>
                <a:effectLst/>
                <a:latin typeface="游明朝" panose="02020400000000000000" pitchFamily="18" charset="-128"/>
                <a:ea typeface="HG正楷書体-PRO" panose="03000600000000000000" pitchFamily="66" charset="-128"/>
                <a:cs typeface="Times New Roman" panose="02020603050405020304" pitchFamily="18" charset="0"/>
              </a:rPr>
              <a:t>それぞれの主体的な行動が、未来への希望となります。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8DFF318B-F559-158C-9AE4-CAC887D9E8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087969"/>
              </p:ext>
            </p:extLst>
          </p:nvPr>
        </p:nvGraphicFramePr>
        <p:xfrm>
          <a:off x="6293307" y="919904"/>
          <a:ext cx="5782258" cy="2894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924896" imgH="4467130" progId="Excel.Sheet.12">
                  <p:embed/>
                </p:oleObj>
              </mc:Choice>
              <mc:Fallback>
                <p:oleObj name="Worksheet" r:id="rId2" imgW="8924896" imgH="44671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93307" y="919904"/>
                        <a:ext cx="5782258" cy="2894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3916249-F3C5-C188-2692-4C471FEFA190}"/>
              </a:ext>
            </a:extLst>
          </p:cNvPr>
          <p:cNvGrpSpPr/>
          <p:nvPr/>
        </p:nvGrpSpPr>
        <p:grpSpPr>
          <a:xfrm>
            <a:off x="12265499" y="431604"/>
            <a:ext cx="2884383" cy="3816429"/>
            <a:chOff x="12269799" y="407030"/>
            <a:chExt cx="2884383" cy="381642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70ADEF7-F7BB-0AF1-D4D0-C94F0B5660D0}"/>
                </a:ext>
              </a:extLst>
            </p:cNvPr>
            <p:cNvSpPr txBox="1"/>
            <p:nvPr/>
          </p:nvSpPr>
          <p:spPr>
            <a:xfrm>
              <a:off x="12269799" y="407030"/>
              <a:ext cx="2884383" cy="38164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【</a:t>
              </a:r>
              <a:r>
                <a:rPr kumimoji="1" lang="ja-JP" altLang="en-US" sz="1100" dirty="0"/>
                <a:t>マンダラチャートの着色方法</a:t>
              </a:r>
              <a:r>
                <a:rPr kumimoji="1" lang="en-US" altLang="ja-JP" sz="1100" dirty="0"/>
                <a:t>】</a:t>
              </a:r>
            </a:p>
            <a:p>
              <a:r>
                <a:rPr kumimoji="1" lang="ja-JP" altLang="en-US" sz="1100" dirty="0"/>
                <a:t>①マンダラチャートをダブルクリック</a:t>
              </a:r>
              <a:endParaRPr kumimoji="1" lang="en-US" altLang="ja-JP" sz="1100" dirty="0"/>
            </a:p>
            <a:p>
              <a:r>
                <a:rPr kumimoji="1" lang="ja-JP" altLang="en-US" sz="1100" dirty="0"/>
                <a:t>②着色するセルを右クリックして、塗りつぶし（</a:t>
              </a:r>
              <a:r>
                <a:rPr kumimoji="1" lang="ja-JP" altLang="en-US" sz="1100" dirty="0">
                  <a:solidFill>
                    <a:srgbClr val="00B050"/>
                  </a:solidFill>
                </a:rPr>
                <a:t>色は緑</a:t>
              </a:r>
              <a:r>
                <a:rPr kumimoji="1" lang="ja-JP" altLang="en-US" sz="1100" dirty="0"/>
                <a:t>；</a:t>
              </a:r>
              <a:r>
                <a:rPr kumimoji="1" lang="ja-JP" altLang="en-US" sz="1100" u="sng" dirty="0"/>
                <a:t>以下の図</a:t>
              </a:r>
              <a:r>
                <a:rPr kumimoji="1" lang="ja-JP" altLang="en-US" sz="1100" dirty="0"/>
                <a:t>を参照）</a:t>
              </a:r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en-US" altLang="ja-JP" sz="1100" dirty="0"/>
            </a:p>
            <a:p>
              <a:endParaRPr lang="en-US" altLang="ja-JP" sz="1100" dirty="0"/>
            </a:p>
            <a:p>
              <a:endParaRPr kumimoji="1" lang="ja-JP" altLang="en-US" sz="1100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26AD50B-E4DB-EF3B-39C8-721FE84E1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463166" y="1260365"/>
              <a:ext cx="2256007" cy="2802123"/>
            </a:xfrm>
            <a:prstGeom prst="rect">
              <a:avLst/>
            </a:prstGeom>
          </p:spPr>
        </p:pic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7D1E8D5-88DE-4DF0-AA0D-A7CAABD1ABEC}"/>
              </a:ext>
            </a:extLst>
          </p:cNvPr>
          <p:cNvSpPr txBox="1"/>
          <p:nvPr/>
        </p:nvSpPr>
        <p:spPr>
          <a:xfrm>
            <a:off x="316965" y="3869306"/>
            <a:ext cx="952776" cy="221018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企業の紹介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3DEDE97-5C4E-D3C8-71E9-0806E5FAB104}"/>
              </a:ext>
            </a:extLst>
          </p:cNvPr>
          <p:cNvSpPr txBox="1"/>
          <p:nvPr/>
        </p:nvSpPr>
        <p:spPr>
          <a:xfrm>
            <a:off x="6302430" y="3880803"/>
            <a:ext cx="1112456" cy="178895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 bIns="0" rtlCol="0">
            <a:spAutoFit/>
          </a:bodyPr>
          <a:lstStyle/>
          <a:p>
            <a:pPr marL="241920" marR="0" lvl="0" indent="-241920" algn="ctr" defTabSz="914400" rtl="0" eaLnBrk="1" fontAlgn="auto" latinLnBrk="0" hangingPunct="1">
              <a:lnSpc>
                <a:spcPts val="900"/>
              </a:lnSpc>
              <a:spcBef>
                <a:spcPts val="55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200" b="1" i="0" u="none" strike="noStrike" kern="1200" cap="none" spc="-1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具体的な取組</a:t>
            </a:r>
            <a:endParaRPr kumimoji="1" lang="en-US" altLang="ja-JP" sz="1200" b="1" i="0" u="none" strike="noStrike" kern="1200" cap="none" spc="-1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FA2107D-56E8-14E6-063B-E51E1FA7642A}"/>
              </a:ext>
            </a:extLst>
          </p:cNvPr>
          <p:cNvSpPr txBox="1"/>
          <p:nvPr/>
        </p:nvSpPr>
        <p:spPr>
          <a:xfrm>
            <a:off x="10594110" y="499097"/>
            <a:ext cx="1462617" cy="3287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Ins="36000" bIns="36000" rtlCol="0">
            <a:spAutoFit/>
          </a:bodyPr>
          <a:lstStyle/>
          <a:p>
            <a:r>
              <a:rPr kumimoji="1" lang="ja-JP" altLang="en-US" sz="800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 Nova" panose="020B0504020202020204" pitchFamily="34" charset="0"/>
              </a:rPr>
              <a:t>■</a:t>
            </a:r>
            <a:r>
              <a:rPr kumimoji="1" lang="ja-JP" altLang="en-US" sz="800" dirty="0">
                <a:latin typeface="Arial Nova" panose="020B0504020202020204" pitchFamily="34" charset="0"/>
              </a:rPr>
              <a:t>：</a:t>
            </a:r>
            <a:r>
              <a:rPr lang="ja-JP" altLang="en-US" sz="800" dirty="0">
                <a:latin typeface="Arial Nova" panose="020B0504020202020204" pitchFamily="34" charset="0"/>
              </a:rPr>
              <a:t>サブ目標</a:t>
            </a:r>
            <a:endParaRPr kumimoji="1" lang="en-US" altLang="ja-JP" sz="800" dirty="0">
              <a:latin typeface="Arial Nova" panose="020B0504020202020204" pitchFamily="34" charset="0"/>
            </a:endParaRPr>
          </a:p>
          <a:p>
            <a:r>
              <a:rPr kumimoji="1" lang="ja-JP" altLang="en-US" sz="800" dirty="0">
                <a:solidFill>
                  <a:srgbClr val="00B050"/>
                </a:solidFill>
                <a:latin typeface="Arial Nova" panose="020B0504020202020204" pitchFamily="34" charset="0"/>
              </a:rPr>
              <a:t>■</a:t>
            </a:r>
            <a:r>
              <a:rPr kumimoji="1" lang="ja-JP" altLang="en-US" sz="800" dirty="0">
                <a:latin typeface="Arial Nova" panose="020B0504020202020204" pitchFamily="34" charset="0"/>
              </a:rPr>
              <a:t>：取組項目（予定を含む）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A37C9641-95B6-E0AD-9D6C-A03C04C5A8C6}"/>
              </a:ext>
            </a:extLst>
          </p:cNvPr>
          <p:cNvSpPr/>
          <p:nvPr/>
        </p:nvSpPr>
        <p:spPr>
          <a:xfrm>
            <a:off x="13466627" y="2927928"/>
            <a:ext cx="314036" cy="3140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59AD3671-3FC0-1762-3613-59C94FB54755}"/>
              </a:ext>
            </a:extLst>
          </p:cNvPr>
          <p:cNvCxnSpPr/>
          <p:nvPr/>
        </p:nvCxnSpPr>
        <p:spPr>
          <a:xfrm>
            <a:off x="13623645" y="1147256"/>
            <a:ext cx="0" cy="171601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062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149</Words>
  <Application>Microsoft Office PowerPoint</Application>
  <PresentationFormat>ワイド画面</PresentationFormat>
  <Paragraphs>48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HG正楷書体-PRO</vt:lpstr>
      <vt:lpstr>メイリオ</vt:lpstr>
      <vt:lpstr>游ゴシック</vt:lpstr>
      <vt:lpstr>游ゴシック Light</vt:lpstr>
      <vt:lpstr>游明朝</vt:lpstr>
      <vt:lpstr>Arial</vt:lpstr>
      <vt:lpstr>Arial Nova</vt:lpstr>
      <vt:lpstr>Office テーマ</vt:lpstr>
      <vt:lpstr>Microsoft Excel ワークシート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川上　遥</dc:creator>
  <cp:lastModifiedBy>寺内　理</cp:lastModifiedBy>
  <cp:revision>70</cp:revision>
  <cp:lastPrinted>2026-01-20T02:44:06Z</cp:lastPrinted>
  <dcterms:created xsi:type="dcterms:W3CDTF">2025-05-20T07:50:40Z</dcterms:created>
  <dcterms:modified xsi:type="dcterms:W3CDTF">2026-01-20T04:23:12Z</dcterms:modified>
</cp:coreProperties>
</file>